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44" r:id="rId1"/>
    <p:sldMasterId id="2147483781" r:id="rId2"/>
    <p:sldMasterId id="2147483780" r:id="rId3"/>
    <p:sldMasterId id="2147483756" r:id="rId4"/>
  </p:sldMasterIdLst>
  <p:notesMasterIdLst>
    <p:notesMasterId r:id="rId32"/>
  </p:notesMasterIdLst>
  <p:handoutMasterIdLst>
    <p:handoutMasterId r:id="rId33"/>
  </p:handoutMasterIdLst>
  <p:sldIdLst>
    <p:sldId id="256" r:id="rId5"/>
    <p:sldId id="572" r:id="rId6"/>
    <p:sldId id="628" r:id="rId7"/>
    <p:sldId id="629" r:id="rId8"/>
    <p:sldId id="630" r:id="rId9"/>
    <p:sldId id="631" r:id="rId10"/>
    <p:sldId id="632" r:id="rId11"/>
    <p:sldId id="633" r:id="rId12"/>
    <p:sldId id="634" r:id="rId13"/>
    <p:sldId id="635" r:id="rId14"/>
    <p:sldId id="636" r:id="rId15"/>
    <p:sldId id="637" r:id="rId16"/>
    <p:sldId id="638" r:id="rId17"/>
    <p:sldId id="640" r:id="rId18"/>
    <p:sldId id="641" r:id="rId19"/>
    <p:sldId id="642" r:id="rId20"/>
    <p:sldId id="639" r:id="rId21"/>
    <p:sldId id="653" r:id="rId22"/>
    <p:sldId id="652" r:id="rId23"/>
    <p:sldId id="651" r:id="rId24"/>
    <p:sldId id="649" r:id="rId25"/>
    <p:sldId id="644" r:id="rId26"/>
    <p:sldId id="647" r:id="rId27"/>
    <p:sldId id="646" r:id="rId28"/>
    <p:sldId id="645" r:id="rId29"/>
    <p:sldId id="643" r:id="rId30"/>
    <p:sldId id="650" r:id="rId31"/>
  </p:sldIdLst>
  <p:sldSz cx="9144000" cy="6858000" type="screen4x3"/>
  <p:notesSz cx="7099300" cy="10234613"/>
  <p:defaultTextStyle>
    <a:defPPr>
      <a:defRPr lang="fa-IR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D6E2"/>
    <a:srgbClr val="A3CCDD"/>
    <a:srgbClr val="99C7DB"/>
    <a:srgbClr val="E3F3FA"/>
    <a:srgbClr val="75ADC4"/>
    <a:srgbClr val="6197B5"/>
    <a:srgbClr val="B3EDF3"/>
    <a:srgbClr val="00D05E"/>
    <a:srgbClr val="B7BEC9"/>
    <a:srgbClr val="FFE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92308" autoAdjust="0"/>
  </p:normalViewPr>
  <p:slideViewPr>
    <p:cSldViewPr>
      <p:cViewPr varScale="1">
        <p:scale>
          <a:sx n="58" d="100"/>
          <a:sy n="58" d="100"/>
        </p:scale>
        <p:origin x="816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1974" y="-7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022937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/>
          <a:lstStyle>
            <a:lvl1pPr algn="r">
              <a:defRPr sz="13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64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/>
          <a:lstStyle>
            <a:lvl1pPr algn="l">
              <a:defRPr sz="1300"/>
            </a:lvl1pPr>
          </a:lstStyle>
          <a:p>
            <a:fld id="{E526BFDE-D9AC-48AF-81B3-A3AD8E1CA09D}" type="datetimeFigureOut">
              <a:rPr lang="fa-IR" smtClean="0"/>
              <a:t>18/03/1446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022937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 anchor="b"/>
          <a:lstStyle>
            <a:lvl1pPr algn="r">
              <a:defRPr sz="1300"/>
            </a:lvl1pPr>
          </a:lstStyle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64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 anchor="b"/>
          <a:lstStyle>
            <a:lvl1pPr algn="l">
              <a:defRPr sz="1300"/>
            </a:lvl1pPr>
          </a:lstStyle>
          <a:p>
            <a:fld id="{0B6E22B1-BC2D-4839-899D-427BD6FD24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79151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022937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/>
          <a:lstStyle>
            <a:lvl1pPr algn="r">
              <a:defRPr sz="13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64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/>
          <a:lstStyle>
            <a:lvl1pPr algn="l">
              <a:defRPr sz="1300"/>
            </a:lvl1pPr>
          </a:lstStyle>
          <a:p>
            <a:fld id="{0E6A9630-EA2B-4859-BBB9-C6567C30B1C5}" type="datetimeFigureOut">
              <a:rPr lang="fa-IR" smtClean="0"/>
              <a:t>18/03/1446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1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022937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 anchor="b"/>
          <a:lstStyle>
            <a:lvl1pPr algn="r">
              <a:defRPr sz="13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64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 anchor="b"/>
          <a:lstStyle>
            <a:lvl1pPr algn="l">
              <a:defRPr sz="1300"/>
            </a:lvl1pPr>
          </a:lstStyle>
          <a:p>
            <a:fld id="{1D8281DE-3E93-4505-A8AE-62BE0CB16C4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96610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teac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l" rtl="0">
              <a:defRPr sz="3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l" rtl="0">
              <a:buNone/>
              <a:defRPr sz="200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D78705F3-65CC-4A62-93EA-652EF3614B65}" type="datetime8">
              <a:rPr lang="fa-IR" smtClean="0"/>
              <a:pPr/>
              <a:t>21 سپتامبر 24</a:t>
            </a:fld>
            <a:endParaRPr lang="fa-IR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fa-IR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7BE77CE5-2329-4D23-AA39-0EC531EB1FCF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8A7B-B322-C8E7-85F7-51226FF1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DCF6D-9FE7-3074-75B8-BF6541666D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A52C3-0304-125B-A0CA-F012DCCDA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BD7A9-B2AB-6CEB-298D-A6ACC3545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BC0DC-A17E-A146-D47C-D6E6F96E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D3A71-92B5-1C31-84A1-54F01B50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59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6520-0C04-9273-C267-29258D9EB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09A16-5296-51BC-0093-A7CB1722E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719A2-CE02-E276-F815-A4E69B85D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27086-F87B-E8E9-D37B-84039E8EF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A9E22C-1495-B87E-D9CE-E37C7B7B7C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BEA004-5DB6-BD16-A50E-CB42812D8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0D33B-8382-A935-F610-3161E31C4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9618EA-DF69-03EF-CAC3-E099E9D9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0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7A18-CB1B-0F8D-C159-5F982BBE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0E151B-A99D-5F9D-9D00-C5D5EB01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D6301-C907-21EE-3651-1F86C6C91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E340CA-B74B-9788-B5E3-18CF8923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36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489ACD-4598-E0F0-671B-F5621F1B8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8A1283-C080-E134-1020-55361D8D3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44F18-209F-6717-9CC6-77C69238C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91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D68E-3D5C-1B5E-0940-9B93030FA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C4D40-AE5B-9148-6230-B11663D96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676433-15CB-8AFC-8C92-5704703EC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E53EF-712E-D460-C84E-A85F7A9D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196DA-4BF0-BC57-31F9-F9CEDDC94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BBEC1-B1AD-C9D9-D34B-76851963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48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99AF-71E4-34F1-A9EF-4238077B3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842AC9-ECBF-6641-D5DF-B51D6E31D5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11AC5-F6C1-61D4-D6BB-0E49CEAE1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BC6DC-44CB-FF58-7C23-5B81DFCD7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B90C6-5E75-43B1-54DF-9BFD5FCA7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4AFE0-E349-7815-2AA0-BDDD97DE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80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39B7D-8C0D-95AE-40E3-1CB36DD85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544C57-F15B-12F0-CFB2-893BCE1E3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EDAB9-0A50-6A19-7EF1-39F9FA0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91159-119D-4BE3-2713-8F50566BC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4BB87-5AB1-F5AB-2C7B-4CFE41BF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49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15264D-B83C-118D-2E12-D770A2CEB4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5B0107-B9AA-7A66-9C9D-4A97B68DA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BA363-AD4F-0FC1-8B69-04C42B74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5E291-052B-8DC5-3B47-F47EA0C58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B3AB4-8D43-7E00-2457-B6BB531E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78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08E08-CA47-6BC8-9398-F093FD95D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98172D-3F7F-3A32-422B-423EF8A7E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0B7FC-C9D4-A278-1621-B0BE5F722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7AB36-26D2-1977-7BFC-A703460E9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9E080-3408-727C-48E1-58700D74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65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CDCF1-02DB-FAFD-A7A0-5C8CF8684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6C93E-5C4B-AC47-3EA4-EC048ECEA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CF4CB-D0C4-4C17-DF8C-2BBE82E25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3F9B8-4D5D-E685-4FFF-802635FAD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32226-9197-869D-9242-EBE812AE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8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-teac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l" rtl="0">
              <a:defRPr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A4EA60-EED7-827F-2119-7A12AA954356}"/>
              </a:ext>
            </a:extLst>
          </p:cNvPr>
          <p:cNvCxnSpPr>
            <a:cxnSpLocks/>
          </p:cNvCxnSpPr>
          <p:nvPr userDrawn="1"/>
        </p:nvCxnSpPr>
        <p:spPr>
          <a:xfrm>
            <a:off x="457200" y="1124744"/>
            <a:ext cx="8229600" cy="0"/>
          </a:xfrm>
          <a:prstGeom prst="line">
            <a:avLst/>
          </a:prstGeom>
          <a:ln w="12700">
            <a:solidFill>
              <a:srgbClr val="99C7DB">
                <a:alpha val="8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FD41388-4E91-B6E8-A99D-CC72F602F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F16B-4C18-4308-8528-54F43B302742}" type="datetime8">
              <a:rPr lang="fa-IR" smtClean="0"/>
              <a:t>23 سپتامبر 24</a:t>
            </a:fld>
            <a:endParaRPr lang="fa-IR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EB0EF04-B46D-F425-3B2B-C39212502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872DCC9-DC3C-1F68-E9D1-D554EE2B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BA8E-09FF-17DC-15FB-DB3ECD731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E6DF-63AF-FF81-729E-36178F8A3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2BF97-870F-E036-08B9-FE9326956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F0C5E-661A-A0DA-5252-5ED7C553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EAE66-9521-1293-09AF-40E1B3578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26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4EF4E-3BCA-2F05-D89B-B5382857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2AFA2-AC0A-9BE8-9E54-55CDD4AF6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A7C37-5A28-A04E-108C-F7BAD217FB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FDF235-43F9-83C6-3D72-373A9AC77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D05E1-4849-02FA-EA79-29F464640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77CCF-333F-2547-E0C7-4BC5DD3D9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909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D1A91-3F9E-E837-5691-9CE1DBA10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E2335-8213-D08D-C86C-2C2FB102A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5A2D0-491D-8948-39D5-8F575F084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C003BB-C2E0-6B23-2D79-BE52E8786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2D075B-2423-8480-20CD-D096D95160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51FB8D-91DC-4683-E5B9-94201F121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0F5298-BEB4-928C-F239-3D80EA79E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5C0B85-7C3F-3A8C-7228-F05BD72FB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255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172CC-2019-26A6-539F-26CFBE648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CD72E9-D032-E3F7-C823-86634CA47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4891C-0BA8-E85B-3E59-D306939D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D279E4-32FC-B22F-AEDF-6F56AEDB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218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962978-9C9F-10EE-E813-6EADD73A4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DEEB77-7921-867C-A044-2FF8FFC4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E3C2C-0196-7DBD-63B2-7A5E7F66F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413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FC66-4785-F806-211D-C22A3ECD4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9D90F-83F9-4A8E-4D73-78ABF5F32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8BF3C-E02D-566B-29B7-B6F2E1DAD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114C92-E130-AAB8-B19D-1E72B339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C0E80-F183-DE25-E4C2-2701A410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3E5E5-76AF-13FF-76B6-9F457F4B9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784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3677-7AB3-C00C-5D5B-2B76333EE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B4FEA3-EF84-D245-C981-D2EF672CA0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7EC9D-969F-F9E6-12F7-62F75D86A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7B1B0-1653-9E8D-76D9-988AF69F9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8C4FC-398A-8176-0B10-2904849BA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D6270-F1C1-ACC1-1E21-944AB451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685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7A31-0B19-0A9E-6E14-6BC7457A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1134FB-2990-296A-F532-2A6BFE8B2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BE3E0-18AC-C6ED-008C-24152A25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44D38-A863-F657-9172-776649D1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5884D-1FD0-A905-86E5-3A52A2468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704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D5E07E-6F5D-F1FB-E14F-D64AC3BC98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9DFDE2-5122-4DCA-8B7C-072996060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C0F35-8407-1052-006A-FC30E7DF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F8063-339A-F287-61EF-47C45F5D8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3B04A-CB12-6849-1010-1FFCAF81B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5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5E26-4D16-46D4-AC74-412FD23EE7CA}" type="datetime8">
              <a:rPr lang="fa-IR" smtClean="0"/>
              <a:t>21 سپتامبر 24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‹#›</a:t>
            </a:fld>
            <a:endParaRPr lang="fa-IR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8743-636E-4639-AF48-3F75F4CD5C74}" type="datetime8">
              <a:rPr lang="fa-IR" smtClean="0"/>
              <a:t>21 سپتامبر 24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‹#›</a:t>
            </a:fld>
            <a:endParaRPr lang="fa-IR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8E664-31FC-4B0C-A493-0E8E2E6AD4E8}" type="datetime8">
              <a:rPr lang="fa-IR" smtClean="0"/>
              <a:t>21 سپتامبر 24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8020-5F2C-454E-9CC7-64E2446D2721}" type="datetime8">
              <a:rPr lang="fa-IR" smtClean="0"/>
              <a:t>21 سپتامبر 24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‹#›</a:t>
            </a:fld>
            <a:endParaRPr lang="fa-IR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04014-1D9B-82F3-113A-26ADE595F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425E3D-B8E0-BBAC-30E3-454EC0FB0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F3571-CEFE-0992-42E0-0ADFA568E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A5627-F9D2-1EF8-B221-CCCF000C4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11616-05AB-7FFF-D2B0-70630E99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94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BE87C-EDDD-67F2-C41A-040EE1BF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052BC-437C-923B-9435-69D341BCF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4DD39-F3B0-C355-5F25-E91654147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F3FC4-3421-19B7-7E4C-169C3E1DA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08FC9-EC88-CEC6-98EE-34AADFDE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3FE1-64DF-B282-24D8-AD5221B13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02E76-16F2-F5D7-A105-94220B8E3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5389A-21D3-365E-A133-038F706AD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FED3B-E9AA-0C04-D430-C6E18597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0949E-E0E9-CFC5-98AA-D6EC73FB4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03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alphaModFix amt="40000"/>
            <a:lum/>
          </a:blip>
          <a:srcRect/>
          <a:stretch>
            <a:fillRect l="3000" t="-13000" r="-16000" b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2BCF16B-4C18-4308-8528-54F43B302742}" type="datetime8">
              <a:rPr lang="fa-IR" smtClean="0"/>
              <a:t>21 سپتامبر 24</a:t>
            </a:fld>
            <a:endParaRPr lang="fa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fa-IR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BE77CE5-2329-4D23-AA39-0EC531EB1FCF}" type="slidenum">
              <a:rPr lang="fa-IR" smtClean="0"/>
              <a:t>‹#›</a:t>
            </a:fld>
            <a:endParaRPr lang="fa-IR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52" r:id="rId3"/>
    <p:sldLayoutId id="2147483753" r:id="rId4"/>
    <p:sldLayoutId id="2147483754" r:id="rId5"/>
    <p:sldLayoutId id="2147483755" r:id="rId6"/>
  </p:sldLayoutIdLst>
  <p:hf hdr="0" ftr="0" dt="0"/>
  <p:txStyles>
    <p:titleStyle>
      <a:lvl1pPr algn="l" rtl="1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just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just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just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just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just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r" rtl="1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r" rtl="1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r" rtl="1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r" rtl="1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40000"/>
            <a:lum/>
          </a:blip>
          <a:srcRect/>
          <a:stretch>
            <a:fillRect l="3000" t="-13000" r="-16000" b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D071B-FDDA-A9E9-6522-508927EFA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4998B-1374-2017-B28B-670BD4AA0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6E541-63E7-052E-4BBE-BB145DD65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FDD97-E66B-47FD-A30C-867982B66389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BCD19-7653-75CC-C57D-9AA5914027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802CB-E259-43E2-DA73-5EE6A808F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6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alphaModFix amt="40000"/>
            <a:lum/>
          </a:blip>
          <a:srcRect/>
          <a:stretch>
            <a:fillRect l="3000" t="-13000" r="-16000" b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C6B861-9A9C-F518-4E2F-EC557D2A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FB6E8-C849-CF13-2097-D1D933A43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C198F-59AB-C916-E192-F0D973577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F3358-BB3D-4EA7-B44B-A5237B0AB0D1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419A6-F68A-6F75-550B-C0D12D633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5173F-2556-3139-15A3-C3BE38E7F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D376B-9459-4AE3-B284-A585FD271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0151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40000"/>
            <a:lum/>
          </a:blip>
          <a:srcRect/>
          <a:stretch>
            <a:fillRect l="3000" t="-13000" r="-16000" b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2F0152-1B9A-93F3-3E1B-2D1570756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EE5AB-27FF-96F0-C76D-A0080C567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1586C-2C5E-158E-1BA7-E5DAE2D16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8350C-74A5-493C-9EA2-0C743BB8DAC9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703F8-C166-EA85-2F15-0F86A39CD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AED13-B7AD-C2F3-1D20-838962302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38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hyperlink" Target="https://thispersondoesnotexis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openai.com/index/dall-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hyperlink" Target="https://deepfakesweb.com/project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hyperlink" Target="https://openai.com/index/openai-codex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openai.com/chatgpt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fsi.stanford.edu/publication/opportunities-and-risks-foundation-model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jpg"/><Relationship Id="rId7" Type="http://schemas.openxmlformats.org/officeDocument/2006/relationships/image" Target="../media/image31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35.png"/><Relationship Id="rId5" Type="http://schemas.openxmlformats.org/officeDocument/2006/relationships/image" Target="../media/image30.jpg"/><Relationship Id="rId10" Type="http://schemas.openxmlformats.org/officeDocument/2006/relationships/image" Target="../media/image34.png"/><Relationship Id="rId4" Type="http://schemas.openxmlformats.org/officeDocument/2006/relationships/image" Target="../media/image29.jp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eyedreza.shiyade@gmail.com" TargetMode="External"/><Relationship Id="rId2" Type="http://schemas.openxmlformats.org/officeDocument/2006/relationships/hyperlink" Target="mailto:fateme.ssalehi@gmail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9CDD7E9E-98DC-9F4F-3E6B-3DB677BFB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592" y="2907030"/>
            <a:ext cx="7254240" cy="982980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51026C-DF7A-13C0-2AB9-07A3DB11ADF7}"/>
              </a:ext>
            </a:extLst>
          </p:cNvPr>
          <p:cNvSpPr txBox="1">
            <a:spLocks/>
          </p:cNvSpPr>
          <p:nvPr/>
        </p:nvSpPr>
        <p:spPr>
          <a:xfrm>
            <a:off x="914400" y="4164330"/>
            <a:ext cx="7618040" cy="120888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22-808: Generative models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Sharif University of Technology</a:t>
            </a:r>
            <a:b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Fall 2024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DCE1B0D-24A9-7A78-B01D-48B2B6620AC7}"/>
              </a:ext>
            </a:extLst>
          </p:cNvPr>
          <p:cNvSpPr txBox="1">
            <a:spLocks/>
          </p:cNvSpPr>
          <p:nvPr/>
        </p:nvSpPr>
        <p:spPr>
          <a:xfrm>
            <a:off x="958612" y="5589240"/>
            <a:ext cx="3253348" cy="28803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Fatemeh Seyyedsalehi</a:t>
            </a:r>
          </a:p>
        </p:txBody>
      </p:sp>
    </p:spTree>
    <p:extLst>
      <p:ext uri="{BB962C8B-B14F-4D97-AF65-F5344CB8AC3E}">
        <p14:creationId xmlns:p14="http://schemas.microsoft.com/office/powerpoint/2010/main" val="544147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9FA1-2D45-4D19-811F-54ACBC08E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Generative model examples</a:t>
            </a:r>
            <a:br>
              <a:rPr lang="en-US" dirty="0"/>
            </a:br>
            <a:r>
              <a:rPr lang="en-US" dirty="0"/>
              <a:t>Image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311D-3824-63D1-2E8F-FE8F5DD87AD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This person does not exist!</a:t>
            </a:r>
          </a:p>
          <a:p>
            <a:pPr lvl="1"/>
            <a:r>
              <a:rPr lang="en-US" dirty="0">
                <a:hlinkClick r:id="rId2"/>
              </a:rPr>
              <a:t>https://thispersondoesnotexist.com/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2C2E0-0F0E-393C-2BE4-BFCBE6B7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10</a:t>
            </a:fld>
            <a:endParaRPr lang="fa-IR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34D3E93-87C4-6D41-4833-2ECE48F3F128}"/>
              </a:ext>
            </a:extLst>
          </p:cNvPr>
          <p:cNvSpPr txBox="1">
            <a:spLocks/>
          </p:cNvSpPr>
          <p:nvPr/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defPPr>
              <a:defRPr lang="fa-IR"/>
            </a:defPPr>
            <a:lvl1pPr marL="0" algn="l" defTabSz="914400" rtl="1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E77CE5-2329-4D23-AA39-0EC531EB1FCF}" type="slidenum">
              <a:rPr lang="fa-IR" smtClean="0"/>
              <a:pPr/>
              <a:t>10</a:t>
            </a:fld>
            <a:endParaRPr lang="fa-I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F59D0B-DA71-07BD-B81C-2D83967A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597" y="2533557"/>
            <a:ext cx="1516281" cy="1546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B4F6F-781A-DD3A-8E79-23F14178F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848" y="4684553"/>
            <a:ext cx="1735853" cy="1857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4106FB-E6E1-F7A7-D8C3-3F1711A53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48" y="3103229"/>
            <a:ext cx="2003044" cy="1921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FBE710-CE55-B7B7-8BCC-734AF4C0C7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840" y="2425760"/>
            <a:ext cx="1893976" cy="1955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3E4E53-798F-111A-54E0-5968B46D7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174" y="4279706"/>
            <a:ext cx="2206659" cy="24300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EC40E1-4098-656F-F348-45CC56505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2302" y="2420888"/>
            <a:ext cx="1322201" cy="175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36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9FA1-2D45-4D19-811F-54ACBC08E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Generative model examples</a:t>
            </a:r>
            <a:br>
              <a:rPr lang="en-US" dirty="0"/>
            </a:br>
            <a:r>
              <a:rPr lang="en-US" dirty="0"/>
              <a:t>Image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311D-3824-63D1-2E8F-FE8F5DD87AD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OpenAI Dall-E</a:t>
            </a:r>
          </a:p>
          <a:p>
            <a:pPr lvl="1"/>
            <a:r>
              <a:rPr lang="en-US" dirty="0">
                <a:hlinkClick r:id="rId2"/>
              </a:rPr>
              <a:t>https://openai.com/index/dall-e/</a:t>
            </a:r>
            <a:endParaRPr lang="en-US" dirty="0"/>
          </a:p>
          <a:p>
            <a:endParaRPr lang="en-US" b="0" i="0" dirty="0">
              <a:solidFill>
                <a:srgbClr val="080808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080808"/>
                </a:solidFill>
                <a:effectLst/>
                <a:latin typeface="Söhne"/>
              </a:rPr>
              <a:t>Prompt: “A photorealistic image of an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80808"/>
                </a:solidFill>
                <a:effectLst/>
                <a:latin typeface="Söhne"/>
              </a:rPr>
              <a:t>astronaut riding a horse”</a:t>
            </a:r>
          </a:p>
          <a:p>
            <a:endParaRPr lang="en-US" dirty="0">
              <a:solidFill>
                <a:srgbClr val="080808"/>
              </a:solidFill>
              <a:latin typeface="Söhne"/>
            </a:endParaRPr>
          </a:p>
          <a:p>
            <a:endParaRPr lang="en-US" dirty="0">
              <a:solidFill>
                <a:srgbClr val="080808"/>
              </a:solidFill>
              <a:latin typeface="Söhne"/>
            </a:endParaRPr>
          </a:p>
          <a:p>
            <a:r>
              <a:rPr lang="en-US" b="0" i="0" dirty="0">
                <a:solidFill>
                  <a:srgbClr val="080808"/>
                </a:solidFill>
                <a:effectLst/>
                <a:latin typeface="Söhne"/>
              </a:rPr>
              <a:t>Prompt: "A</a:t>
            </a:r>
            <a:r>
              <a:rPr lang="en-US" b="0" i="0" dirty="0">
                <a:solidFill>
                  <a:srgbClr val="000000"/>
                </a:solidFill>
                <a:effectLst/>
                <a:latin typeface="Soehne"/>
              </a:rPr>
              <a:t> store front that has the word ‘</a:t>
            </a:r>
            <a:r>
              <a:rPr lang="en-US" dirty="0">
                <a:solidFill>
                  <a:srgbClr val="000000"/>
                </a:solidFill>
                <a:latin typeface="Soehne"/>
              </a:rPr>
              <a:t>O</a:t>
            </a:r>
            <a:r>
              <a:rPr lang="en-US" b="0" i="0" dirty="0">
                <a:solidFill>
                  <a:srgbClr val="000000"/>
                </a:solidFill>
                <a:effectLst/>
                <a:latin typeface="Soehne"/>
              </a:rPr>
              <a:t>penAI’ written on it”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E7FE3-7B80-77D9-F144-BE0DFB596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708" y="2204864"/>
            <a:ext cx="2148092" cy="2098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9EBEF0-C9B0-A4BA-76FE-4ED2D7240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5157192"/>
            <a:ext cx="7632848" cy="157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03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64231-9176-EF06-655D-865608260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Generative model examples</a:t>
            </a:r>
            <a:br>
              <a:rPr lang="en-US" dirty="0"/>
            </a:br>
            <a:r>
              <a:rPr lang="en-US" dirty="0"/>
              <a:t>Video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001F1-0AA4-A65E-AE87-4A65EDD8905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Prompt: “A couple sledding down a snowy hill on a tire roman chariot style”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endParaRPr lang="en-US" dirty="0">
              <a:latin typeface="Aptos Display" panose="020B0004020202020204" pitchFamily="34" charset="0"/>
            </a:endParaRPr>
          </a:p>
          <a:p>
            <a:endParaRPr lang="en-US" dirty="0">
              <a:latin typeface="Aptos Display" panose="020B0004020202020204" pitchFamily="34" charset="0"/>
            </a:endParaRP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Prompt:</a:t>
            </a:r>
            <a:r>
              <a:rPr lang="en-US" b="1" dirty="0">
                <a:latin typeface="Aptos Display" panose="020B0004020202020204" pitchFamily="34" charset="0"/>
              </a:rPr>
              <a:t> </a:t>
            </a:r>
            <a:r>
              <a:rPr lang="en-US" dirty="0">
                <a:latin typeface="Aptos Display" panose="020B0004020202020204" pitchFamily="34" charset="0"/>
              </a:rPr>
              <a:t>“Suddenly, the walls of the embankment broke and there was a huge flood”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endParaRPr lang="en-US" dirty="0">
              <a:latin typeface="Aptos Display" panose="020B00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69E3D-B55D-9CBE-622F-5079D626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12</a:t>
            </a:fld>
            <a:endParaRPr lang="fa-IR"/>
          </a:p>
        </p:txBody>
      </p:sp>
      <p:pic>
        <p:nvPicPr>
          <p:cNvPr id="5" name="a_couple_sledding_down_a_snowy_hill_on_a_tire_roman_chariot_style__-ar_16_9_-motion_2_seed17598173692122403791">
            <a:hlinkClick r:id="" action="ppaction://media"/>
            <a:extLst>
              <a:ext uri="{FF2B5EF4-FFF2-40B4-BE49-F238E27FC236}">
                <a16:creationId xmlns:a16="http://schemas.microsoft.com/office/drawing/2014/main" id="{C7BD8CD6-0001-7F3D-784D-109AC76CB2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92080" y="2132856"/>
            <a:ext cx="2956587" cy="1663080"/>
          </a:xfrm>
          <a:prstGeom prst="rect">
            <a:avLst/>
          </a:prstGeom>
        </p:spPr>
      </p:pic>
      <p:pic>
        <p:nvPicPr>
          <p:cNvPr id="6" name="Suddenly_the_walls_of_the_embankment_broke_and_there_was_a_huge_flood._seed17370643118089405434">
            <a:hlinkClick r:id="" action="ppaction://media"/>
            <a:extLst>
              <a:ext uri="{FF2B5EF4-FFF2-40B4-BE49-F238E27FC236}">
                <a16:creationId xmlns:a16="http://schemas.microsoft.com/office/drawing/2014/main" id="{642BC45D-94B0-1482-41CC-929800E3B38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52526" y="4583312"/>
            <a:ext cx="3278826" cy="192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4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64231-9176-EF06-655D-865608260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Generative model examples</a:t>
            </a:r>
            <a:br>
              <a:rPr lang="en-US" dirty="0"/>
            </a:br>
            <a:r>
              <a:rPr lang="en-US" dirty="0"/>
              <a:t>Video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001F1-0AA4-A65E-AE87-4A65EDD8905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Deepfake</a:t>
            </a:r>
          </a:p>
          <a:p>
            <a:pPr lvl="1"/>
            <a:r>
              <a:rPr lang="en-US" dirty="0">
                <a:latin typeface="Aptos Display" panose="020B0004020202020204" pitchFamily="34" charset="0"/>
                <a:hlinkClick r:id="rId4"/>
              </a:rPr>
              <a:t>https://deepfakesweb.com/projects</a:t>
            </a:r>
            <a:endParaRPr lang="en-US" dirty="0">
              <a:latin typeface="Aptos Display" panose="020B0004020202020204" pitchFamily="34" charset="0"/>
            </a:endParaRPr>
          </a:p>
          <a:p>
            <a:endParaRPr lang="en-US" dirty="0">
              <a:latin typeface="Aptos Display" panose="020B0004020202020204" pitchFamily="34" charset="0"/>
            </a:endParaRPr>
          </a:p>
          <a:p>
            <a:endParaRPr lang="en-US" dirty="0">
              <a:latin typeface="Aptos Display" panose="020B00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69E3D-B55D-9CBE-622F-5079D626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13</a:t>
            </a:fld>
            <a:endParaRPr lang="fa-IR"/>
          </a:p>
        </p:txBody>
      </p:sp>
      <p:pic>
        <p:nvPicPr>
          <p:cNvPr id="7" name="ae1060249193efc6f69e8a457bd0f33433575844-144p">
            <a:hlinkClick r:id="" action="ppaction://media"/>
            <a:extLst>
              <a:ext uri="{FF2B5EF4-FFF2-40B4-BE49-F238E27FC236}">
                <a16:creationId xmlns:a16="http://schemas.microsoft.com/office/drawing/2014/main" id="{35652E22-4568-1013-131C-6CF898F540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5655" y="2401962"/>
            <a:ext cx="6199201" cy="347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D46A1-C6FC-934E-54A7-60CB0E1A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Generative model examples</a:t>
            </a:r>
            <a:br>
              <a:rPr lang="en-US" dirty="0"/>
            </a:br>
            <a:r>
              <a:rPr lang="en-US" dirty="0"/>
              <a:t>Code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48071-667D-C047-E02F-67996196897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OpenAI Codex</a:t>
            </a:r>
          </a:p>
          <a:p>
            <a:pPr lvl="1"/>
            <a:r>
              <a:rPr lang="en-US" dirty="0">
                <a:hlinkClick r:id="rId2"/>
              </a:rPr>
              <a:t>https://openai.com/index/openai-codex/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65F9D-BC6A-24A2-D816-8C79A21E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14</a:t>
            </a:fld>
            <a:endParaRPr lang="fa-I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D93D13-90AC-10F7-9B99-2BB2A4858D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72" y="2301850"/>
            <a:ext cx="8229600" cy="42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56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B401-57B0-F815-70EB-ED05B3192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Generative model examples</a:t>
            </a:r>
            <a:br>
              <a:rPr lang="en-US" dirty="0"/>
            </a:br>
            <a:r>
              <a:rPr lang="en-US" dirty="0"/>
              <a:t>Language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981D5-3D0B-E52E-5E49-888873610BA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OpenAI ChatGPT</a:t>
            </a:r>
          </a:p>
          <a:p>
            <a:pPr lvl="1"/>
            <a:r>
              <a:rPr lang="en-US" dirty="0">
                <a:hlinkClick r:id="rId2"/>
              </a:rPr>
              <a:t>https://openai.com/chatgpt/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EB46E-9758-D790-D7F8-1B0FE3F73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15</a:t>
            </a:fld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BF8BD-41EB-DF40-F226-3D3BA44B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944" y="2422041"/>
            <a:ext cx="6880111" cy="430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34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C8ED8-63A1-3624-9252-6B1B093F0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Generative model examples</a:t>
            </a:r>
            <a:br>
              <a:rPr lang="en-US" dirty="0"/>
            </a:br>
            <a:r>
              <a:rPr lang="en-US" dirty="0"/>
              <a:t>Speech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DC4FE-AE4A-905C-0E5C-5C957A78E1E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مدل متن به گفتار فارسی</a:t>
            </a:r>
            <a:endParaRPr lang="en-US" b="0" i="0" dirty="0">
              <a:solidFill>
                <a:srgbClr val="2F343D"/>
              </a:solidFill>
              <a:effectLst/>
              <a:latin typeface="Inter"/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endParaRPr lang="en-US" b="0" i="0" dirty="0">
              <a:solidFill>
                <a:srgbClr val="2F343D"/>
              </a:solidFill>
              <a:effectLst/>
              <a:latin typeface="Inter"/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r>
              <a:rPr lang="fa-IR" b="0" i="0" dirty="0">
                <a:solidFill>
                  <a:srgbClr val="2F343D"/>
                </a:solidFill>
                <a:effectLst/>
                <a:latin typeface="Inter"/>
                <a:cs typeface="B Nazanin" panose="00000400000000000000" pitchFamily="2" charset="-78"/>
              </a:rPr>
              <a:t>"برای موفقیت در درس </a:t>
            </a:r>
            <a:r>
              <a:rPr lang="fa-IR" dirty="0">
                <a:solidFill>
                  <a:srgbClr val="2F343D"/>
                </a:solidFill>
                <a:latin typeface="Inter"/>
                <a:cs typeface="B Nazanin" panose="00000400000000000000" pitchFamily="2" charset="-78"/>
              </a:rPr>
              <a:t>یادگیری </a:t>
            </a:r>
            <a:r>
              <a:rPr lang="fa-IR" b="0" i="0" dirty="0">
                <a:solidFill>
                  <a:srgbClr val="2F343D"/>
                </a:solidFill>
                <a:effectLst/>
                <a:latin typeface="Inter"/>
                <a:cs typeface="B Nazanin" panose="00000400000000000000" pitchFamily="2" charset="-78"/>
              </a:rPr>
              <a:t>مولد، حضور در کلاس، مطالعه فردی و انجام به موقع تمرینات لازم است. این حوزه امروزه یکی از موضوعات به روز هم در دنیای تحقیقات و هم در حوزه صنعت به شمار می رود."</a:t>
            </a:r>
            <a:endParaRPr lang="en-US" b="0" i="0" dirty="0">
              <a:solidFill>
                <a:srgbClr val="2F343D"/>
              </a:solidFill>
              <a:effectLst/>
              <a:latin typeface="Inter"/>
              <a:cs typeface="B Nazanin" panose="00000400000000000000" pitchFamily="2" charset="-78"/>
            </a:endParaRPr>
          </a:p>
          <a:p>
            <a:pPr algn="r"/>
            <a:endParaRPr lang="en-US" dirty="0">
              <a:solidFill>
                <a:srgbClr val="2F343D"/>
              </a:solidFill>
              <a:latin typeface="Inter"/>
              <a:cs typeface="B Nazanin" panose="00000400000000000000" pitchFamily="2" charset="-78"/>
            </a:endParaRPr>
          </a:p>
          <a:p>
            <a:pPr algn="r"/>
            <a:endParaRPr lang="en-US" dirty="0">
              <a:cs typeface="B Nazanin" panose="00000400000000000000" pitchFamily="2" charset="-78"/>
            </a:endParaRPr>
          </a:p>
          <a:p>
            <a:pPr algn="r" rtl="1"/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CAC01-3EBC-B891-A186-AA6020C7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16</a:t>
            </a:fld>
            <a:endParaRPr lang="fa-IR"/>
          </a:p>
        </p:txBody>
      </p:sp>
      <p:pic>
        <p:nvPicPr>
          <p:cNvPr id="5" name="drss">
            <a:hlinkClick r:id="" action="ppaction://media"/>
            <a:extLst>
              <a:ext uri="{FF2B5EF4-FFF2-40B4-BE49-F238E27FC236}">
                <a16:creationId xmlns:a16="http://schemas.microsoft.com/office/drawing/2014/main" id="{6CA0B012-DB9A-88CE-EB16-7BD43C7C55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446276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7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C324-485B-20C6-B80F-3DD913F6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Foundation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2B1C7-FE42-170A-08AD-3B5026AFD00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3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The term of </a:t>
            </a:r>
            <a:r>
              <a:rPr lang="en-US" sz="2300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foundation model</a:t>
            </a:r>
            <a:r>
              <a:rPr lang="en-US" sz="23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describes large ML models trained on a broad spectrum of generalized and unlabeled data</a:t>
            </a:r>
          </a:p>
          <a:p>
            <a:pPr lvl="1"/>
            <a:r>
              <a:rPr lang="en-US" sz="2100" dirty="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</a:t>
            </a:r>
            <a:r>
              <a:rPr lang="en-US" sz="2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he ability of performing a wide variety of general tasks such as understanding language, generating text and images, and conversing in natural language</a:t>
            </a:r>
          </a:p>
          <a:p>
            <a:endParaRPr lang="en-US" sz="2300" b="0" i="0" dirty="0">
              <a:solidFill>
                <a:srgbClr val="333333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3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They </a:t>
            </a:r>
            <a:r>
              <a:rPr lang="en-US" sz="2300" dirty="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changed the way data scientists approach machine learning</a:t>
            </a:r>
            <a:endParaRPr lang="en-US" sz="2300" u="sng" dirty="0">
              <a:solidFill>
                <a:srgbClr val="33333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/>
            <a:r>
              <a:rPr lang="en-US" sz="2100" dirty="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Rather </a:t>
            </a:r>
            <a:r>
              <a:rPr lang="en-US" sz="2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than developing from scratch, a foundation model can be used as a starting point to develop ML models that power new applications more quickly and cost-effectively. </a:t>
            </a:r>
            <a:endParaRPr lang="en-US" sz="2100" dirty="0">
              <a:solidFill>
                <a:srgbClr val="333333"/>
              </a:solidFill>
            </a:endParaRPr>
          </a:p>
          <a:p>
            <a:endParaRPr lang="en-US" sz="2300" dirty="0">
              <a:solidFill>
                <a:srgbClr val="333333"/>
              </a:solidFill>
            </a:endParaRPr>
          </a:p>
          <a:p>
            <a:r>
              <a:rPr lang="en-US" sz="2300" dirty="0">
                <a:solidFill>
                  <a:srgbClr val="333333"/>
                </a:solidFill>
              </a:rPr>
              <a:t>A good paper:</a:t>
            </a:r>
          </a:p>
          <a:p>
            <a:pPr lvl="1"/>
            <a:r>
              <a:rPr lang="en-US" sz="2100" b="0" i="0" dirty="0">
                <a:solidFill>
                  <a:srgbClr val="403F3F"/>
                </a:solidFill>
                <a:effectLst/>
                <a:latin typeface="crimson"/>
                <a:hlinkClick r:id="rId2"/>
              </a:rPr>
              <a:t>“On the Opportunities and Risks of Foundation Models</a:t>
            </a:r>
            <a:r>
              <a:rPr lang="en-US" sz="2100" b="0" i="0" dirty="0">
                <a:solidFill>
                  <a:srgbClr val="333333"/>
                </a:solidFill>
                <a:effectLst/>
                <a:latin typeface="crimson"/>
                <a:hlinkClick r:id="rId2"/>
              </a:rPr>
              <a:t>”</a:t>
            </a:r>
            <a:endParaRPr lang="en-US" sz="2100" dirty="0">
              <a:solidFill>
                <a:srgbClr val="333333"/>
              </a:solidFill>
            </a:endParaRPr>
          </a:p>
          <a:p>
            <a:endParaRPr lang="en-US" sz="2300" b="0" i="0" dirty="0">
              <a:solidFill>
                <a:srgbClr val="333333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32D13-6F5B-B6A9-FD3A-DC83B2B71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17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95258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17489-C186-47D2-EEA0-9264CA461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0426F-5B53-EA62-E760-E2992A5C83C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sz="1500" b="1" i="0" dirty="0">
                <a:solidFill>
                  <a:srgbClr val="111111"/>
                </a:solidFill>
                <a:effectLst/>
                <a:latin typeface="Source Sans Pro" panose="020B0503030403020204" pitchFamily="34" charset="0"/>
              </a:rPr>
              <a:t>(Probabilistic graphical models)</a:t>
            </a:r>
            <a:r>
              <a:rPr lang="en-US" sz="1500" b="0" i="0" dirty="0">
                <a:solidFill>
                  <a:srgbClr val="111111"/>
                </a:solidFill>
                <a:effectLst/>
                <a:latin typeface="Source Sans Pro" panose="020B0503030403020204" pitchFamily="34" charset="0"/>
              </a:rPr>
              <a:t>  Directed (Bayesian </a:t>
            </a:r>
            <a:r>
              <a:rPr lang="en-US" sz="1500" dirty="0">
                <a:solidFill>
                  <a:srgbClr val="111111"/>
                </a:solidFill>
                <a:latin typeface="Source Sans Pro" panose="020B0503030403020204" pitchFamily="34" charset="0"/>
              </a:rPr>
              <a:t>networks) and undirected (Markov random fields))</a:t>
            </a:r>
          </a:p>
          <a:p>
            <a:pPr lvl="1" algn="l"/>
            <a:r>
              <a:rPr lang="en-US" sz="1500" dirty="0">
                <a:solidFill>
                  <a:srgbClr val="111111"/>
                </a:solidFill>
                <a:latin typeface="Source Sans Pro" panose="020B0503030403020204" pitchFamily="34" charset="0"/>
              </a:rPr>
              <a:t>Exact and approximate inference - Learning  from complete and incomplete data</a:t>
            </a:r>
          </a:p>
          <a:p>
            <a:pPr lvl="1" algn="l"/>
            <a:r>
              <a:rPr lang="en-US" sz="1500" dirty="0">
                <a:solidFill>
                  <a:srgbClr val="111111"/>
                </a:solidFill>
                <a:latin typeface="Source Sans Pro" panose="020B0503030403020204" pitchFamily="34" charset="0"/>
              </a:rPr>
              <a:t>Causality and causal inference  </a:t>
            </a:r>
          </a:p>
          <a:p>
            <a:pPr algn="l"/>
            <a:r>
              <a:rPr lang="en-US" sz="1500" b="1" i="0" dirty="0">
                <a:solidFill>
                  <a:srgbClr val="111111"/>
                </a:solidFill>
                <a:effectLst/>
                <a:latin typeface="Source Sans Pro" panose="020B0503030403020204" pitchFamily="34" charset="0"/>
              </a:rPr>
              <a:t>(Deep generative models) </a:t>
            </a:r>
            <a:r>
              <a:rPr lang="en-US" sz="1500" b="0" i="0" dirty="0">
                <a:solidFill>
                  <a:srgbClr val="111111"/>
                </a:solidFill>
                <a:effectLst/>
                <a:latin typeface="Source Sans Pro" panose="020B0503030403020204" pitchFamily="34" charset="0"/>
              </a:rPr>
              <a:t>Autoregressive Models</a:t>
            </a:r>
          </a:p>
          <a:p>
            <a:pPr marL="742950" lvl="1" indent="-285750" algn="l"/>
            <a:r>
              <a:rPr lang="en-US" sz="1500" b="0" i="0" dirty="0">
                <a:solidFill>
                  <a:srgbClr val="111111"/>
                </a:solidFill>
                <a:effectLst/>
                <a:latin typeface="Source Sans Pro" panose="020B0503030403020204" pitchFamily="34" charset="0"/>
              </a:rPr>
              <a:t>The NADE Framework</a:t>
            </a:r>
          </a:p>
          <a:p>
            <a:pPr marL="742950" lvl="1" indent="-285750" algn="l"/>
            <a:r>
              <a:rPr lang="en-US" sz="1500" b="0" i="0" dirty="0">
                <a:solidFill>
                  <a:srgbClr val="111111"/>
                </a:solidFill>
                <a:effectLst/>
                <a:latin typeface="Source Sans Pro" panose="020B0503030403020204" pitchFamily="34" charset="0"/>
              </a:rPr>
              <a:t>Text modeling, LSTM and Transformers, Intro. to large language models</a:t>
            </a:r>
          </a:p>
          <a:p>
            <a:pPr algn="l"/>
            <a:r>
              <a:rPr lang="en-US" sz="1500" b="0" i="0" dirty="0">
                <a:solidFill>
                  <a:srgbClr val="111111"/>
                </a:solidFill>
                <a:effectLst/>
                <a:latin typeface="Source Sans Pro" panose="020B0503030403020204" pitchFamily="34" charset="0"/>
              </a:rPr>
              <a:t>Variational Autoencoders</a:t>
            </a:r>
          </a:p>
          <a:p>
            <a:pPr marL="742950" lvl="1" indent="-285750" algn="l"/>
            <a:r>
              <a:rPr lang="en-US" sz="1500" b="0" i="0" dirty="0">
                <a:solidFill>
                  <a:srgbClr val="111111"/>
                </a:solidFill>
                <a:effectLst/>
                <a:latin typeface="Source Sans Pro" panose="020B0503030403020204" pitchFamily="34" charset="0"/>
              </a:rPr>
              <a:t>The Gaussian VAE</a:t>
            </a:r>
          </a:p>
          <a:p>
            <a:pPr algn="l"/>
            <a:r>
              <a:rPr lang="en-US" sz="1500" b="0" i="0" dirty="0">
                <a:solidFill>
                  <a:srgbClr val="111111"/>
                </a:solidFill>
                <a:effectLst/>
                <a:latin typeface="Source Sans Pro" panose="020B0503030403020204" pitchFamily="34" charset="0"/>
              </a:rPr>
              <a:t>Generative Adversarial Nets</a:t>
            </a:r>
          </a:p>
          <a:p>
            <a:pPr marL="742950" lvl="1" indent="-285750" algn="l"/>
            <a:r>
              <a:rPr lang="en-US" sz="1500" b="0" i="0" dirty="0">
                <a:solidFill>
                  <a:srgbClr val="111111"/>
                </a:solidFill>
                <a:effectLst/>
                <a:latin typeface="Source Sans Pro" panose="020B0503030403020204" pitchFamily="34" charset="0"/>
              </a:rPr>
              <a:t>f-GANs &amp; Wasserstein GANs</a:t>
            </a:r>
          </a:p>
          <a:p>
            <a:pPr algn="l"/>
            <a:r>
              <a:rPr lang="en-US" sz="1500" b="0" i="0" dirty="0">
                <a:solidFill>
                  <a:srgbClr val="111111"/>
                </a:solidFill>
                <a:effectLst/>
                <a:latin typeface="Source Sans Pro" panose="020B0503030403020204" pitchFamily="34" charset="0"/>
              </a:rPr>
              <a:t>Generative Flow</a:t>
            </a:r>
          </a:p>
          <a:p>
            <a:pPr marL="742950" lvl="1" indent="-285750" algn="l"/>
            <a:r>
              <a:rPr lang="en-US" sz="1500" b="0" i="0" dirty="0">
                <a:solidFill>
                  <a:srgbClr val="111111"/>
                </a:solidFill>
                <a:effectLst/>
                <a:latin typeface="Source Sans Pro" panose="020B0503030403020204" pitchFamily="34" charset="0"/>
              </a:rPr>
              <a:t>Invertible Networks</a:t>
            </a:r>
          </a:p>
          <a:p>
            <a:pPr marL="742950" lvl="1" indent="-285750" algn="l"/>
            <a:r>
              <a:rPr lang="en-US" sz="1500" b="0" i="0" dirty="0">
                <a:solidFill>
                  <a:srgbClr val="111111"/>
                </a:solidFill>
                <a:effectLst/>
                <a:latin typeface="Source Sans Pro" panose="020B0503030403020204" pitchFamily="34" charset="0"/>
              </a:rPr>
              <a:t>Neural Ordinary Differential Equations</a:t>
            </a:r>
          </a:p>
          <a:p>
            <a:pPr algn="l"/>
            <a:r>
              <a:rPr lang="en-US" sz="1500" b="0" i="0" dirty="0">
                <a:solidFill>
                  <a:srgbClr val="111111"/>
                </a:solidFill>
                <a:effectLst/>
                <a:latin typeface="Source Sans Pro" panose="020B0503030403020204" pitchFamily="34" charset="0"/>
              </a:rPr>
              <a:t>Energy-Based Models</a:t>
            </a:r>
          </a:p>
          <a:p>
            <a:pPr marL="742950" lvl="1" indent="-285750" algn="l"/>
            <a:r>
              <a:rPr lang="en-US" sz="1500" b="0" i="0" dirty="0">
                <a:solidFill>
                  <a:srgbClr val="111111"/>
                </a:solidFill>
                <a:effectLst/>
                <a:latin typeface="Source Sans Pro" panose="020B0503030403020204" pitchFamily="34" charset="0"/>
              </a:rPr>
              <a:t>Stein's Method and Score Matching</a:t>
            </a:r>
          </a:p>
          <a:p>
            <a:pPr marL="468630" indent="-285750" algn="l"/>
            <a:r>
              <a:rPr lang="en-US" sz="1500" b="0" i="0" dirty="0">
                <a:solidFill>
                  <a:srgbClr val="111111"/>
                </a:solidFill>
                <a:effectLst/>
                <a:latin typeface="Source Sans Pro" panose="020B0503030403020204" pitchFamily="34" charset="0"/>
              </a:rPr>
              <a:t>Langevin Dynamics and Diffusions</a:t>
            </a:r>
          </a:p>
          <a:p>
            <a:pPr marL="468630" indent="-285750" algn="l"/>
            <a:r>
              <a:rPr lang="en-US" sz="1500" dirty="0">
                <a:solidFill>
                  <a:srgbClr val="111111"/>
                </a:solidFill>
                <a:latin typeface="Source Sans Pro" panose="020B0503030403020204" pitchFamily="34" charset="0"/>
              </a:rPr>
              <a:t>Evaluation and Trustworthy generative AI</a:t>
            </a:r>
            <a:endParaRPr lang="en-US" sz="1500" b="0" i="0" dirty="0">
              <a:solidFill>
                <a:srgbClr val="111111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E3C10-C43E-3673-0E4C-B18AB2A00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18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187462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D374-02D8-94DB-DC30-5ACA60381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generation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5834D-0DF5-2D6C-F0D9-9D3DEA60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19</a:t>
            </a:fld>
            <a:endParaRPr lang="fa-IR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9F3E7D5-5F7E-6BA6-9C2F-1F41905F0D47}"/>
              </a:ext>
            </a:extLst>
          </p:cNvPr>
          <p:cNvSpPr txBox="1">
            <a:spLocks/>
          </p:cNvSpPr>
          <p:nvPr/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defPPr>
              <a:defRPr lang="fa-IR"/>
            </a:defPPr>
            <a:lvl1pPr marL="0" algn="l" defTabSz="914400" rtl="1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E77CE5-2329-4D23-AA39-0EC531EB1FCF}" type="slidenum">
              <a:rPr lang="fa-IR" smtClean="0"/>
              <a:pPr/>
              <a:t>19</a:t>
            </a:fld>
            <a:endParaRPr lang="fa-IR"/>
          </a:p>
        </p:txBody>
      </p:sp>
      <p:pic>
        <p:nvPicPr>
          <p:cNvPr id="6" name="Picture 6" descr="3D Gaussian distribution ...">
            <a:extLst>
              <a:ext uri="{FF2B5EF4-FFF2-40B4-BE49-F238E27FC236}">
                <a16:creationId xmlns:a16="http://schemas.microsoft.com/office/drawing/2014/main" id="{827139B5-4F19-9BA9-EAA9-639CBDEB8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2" y="5211252"/>
            <a:ext cx="1562112" cy="11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21DEBC-20D9-7504-B63C-D6282798B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111" y="3016541"/>
            <a:ext cx="1521474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EB2D75-8722-0C39-DB26-4E1A8F053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41743" r="102" b="8283"/>
          <a:stretch/>
        </p:blipFill>
        <p:spPr>
          <a:xfrm>
            <a:off x="2232915" y="1470243"/>
            <a:ext cx="2028517" cy="681590"/>
          </a:xfrm>
          <a:prstGeom prst="rect">
            <a:avLst/>
          </a:prstGeom>
        </p:spPr>
      </p:pic>
      <p:pic>
        <p:nvPicPr>
          <p:cNvPr id="9" name="Content Placeholder 16">
            <a:extLst>
              <a:ext uri="{FF2B5EF4-FFF2-40B4-BE49-F238E27FC236}">
                <a16:creationId xmlns:a16="http://schemas.microsoft.com/office/drawing/2014/main" id="{671866AD-4AD1-781A-D4D7-6AED7A8B0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38" y="2703035"/>
            <a:ext cx="1337380" cy="1250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E26BC0-530A-576B-3EAF-26F70AD15C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90" y="1554314"/>
            <a:ext cx="2377586" cy="7945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4778D-102F-AC6D-0E92-366BBB4F45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08" y="4365104"/>
            <a:ext cx="2119444" cy="10366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6E7105B-E0DE-514C-B1F9-FA884F714CB2}"/>
                  </a:ext>
                </a:extLst>
              </p:cNvPr>
              <p:cNvSpPr/>
              <p:nvPr/>
            </p:nvSpPr>
            <p:spPr>
              <a:xfrm>
                <a:off x="5957550" y="3140968"/>
                <a:ext cx="3078946" cy="1668236"/>
              </a:xfrm>
              <a:custGeom>
                <a:avLst/>
                <a:gdLst>
                  <a:gd name="connsiteX0" fmla="*/ 375710 w 3078946"/>
                  <a:gd name="connsiteY0" fmla="*/ 1425865 h 1668236"/>
                  <a:gd name="connsiteX1" fmla="*/ 144356 w 3078946"/>
                  <a:gd name="connsiteY1" fmla="*/ 1282645 h 1668236"/>
                  <a:gd name="connsiteX2" fmla="*/ 45204 w 3078946"/>
                  <a:gd name="connsiteY2" fmla="*/ 1172477 h 1668236"/>
                  <a:gd name="connsiteX3" fmla="*/ 1136 w 3078946"/>
                  <a:gd name="connsiteY3" fmla="*/ 864004 h 1668236"/>
                  <a:gd name="connsiteX4" fmla="*/ 166389 w 3078946"/>
                  <a:gd name="connsiteY4" fmla="*/ 511465 h 1668236"/>
                  <a:gd name="connsiteX5" fmla="*/ 529946 w 3078946"/>
                  <a:gd name="connsiteY5" fmla="*/ 158925 h 1668236"/>
                  <a:gd name="connsiteX6" fmla="*/ 695199 w 3078946"/>
                  <a:gd name="connsiteY6" fmla="*/ 103840 h 1668236"/>
                  <a:gd name="connsiteX7" fmla="*/ 1345194 w 3078946"/>
                  <a:gd name="connsiteY7" fmla="*/ 26722 h 1668236"/>
                  <a:gd name="connsiteX8" fmla="*/ 1664683 w 3078946"/>
                  <a:gd name="connsiteY8" fmla="*/ 15705 h 1668236"/>
                  <a:gd name="connsiteX9" fmla="*/ 1807903 w 3078946"/>
                  <a:gd name="connsiteY9" fmla="*/ 70790 h 1668236"/>
                  <a:gd name="connsiteX10" fmla="*/ 1940105 w 3078946"/>
                  <a:gd name="connsiteY10" fmla="*/ 114857 h 1668236"/>
                  <a:gd name="connsiteX11" fmla="*/ 2094341 w 3078946"/>
                  <a:gd name="connsiteY11" fmla="*/ 136891 h 1668236"/>
                  <a:gd name="connsiteX12" fmla="*/ 2590100 w 3078946"/>
                  <a:gd name="connsiteY12" fmla="*/ 191975 h 1668236"/>
                  <a:gd name="connsiteX13" fmla="*/ 2733319 w 3078946"/>
                  <a:gd name="connsiteY13" fmla="*/ 258077 h 1668236"/>
                  <a:gd name="connsiteX14" fmla="*/ 2843488 w 3078946"/>
                  <a:gd name="connsiteY14" fmla="*/ 357228 h 1668236"/>
                  <a:gd name="connsiteX15" fmla="*/ 2953657 w 3078946"/>
                  <a:gd name="connsiteY15" fmla="*/ 412313 h 1668236"/>
                  <a:gd name="connsiteX16" fmla="*/ 2997724 w 3078946"/>
                  <a:gd name="connsiteY16" fmla="*/ 456380 h 1668236"/>
                  <a:gd name="connsiteX17" fmla="*/ 3052809 w 3078946"/>
                  <a:gd name="connsiteY17" fmla="*/ 566549 h 1668236"/>
                  <a:gd name="connsiteX18" fmla="*/ 3063825 w 3078946"/>
                  <a:gd name="connsiteY18" fmla="*/ 610616 h 1668236"/>
                  <a:gd name="connsiteX19" fmla="*/ 3052809 w 3078946"/>
                  <a:gd name="connsiteY19" fmla="*/ 1315696 h 1668236"/>
                  <a:gd name="connsiteX20" fmla="*/ 2766370 w 3078946"/>
                  <a:gd name="connsiteY20" fmla="*/ 1447898 h 1668236"/>
                  <a:gd name="connsiteX21" fmla="*/ 2689252 w 3078946"/>
                  <a:gd name="connsiteY21" fmla="*/ 1502983 h 1668236"/>
                  <a:gd name="connsiteX22" fmla="*/ 2501965 w 3078946"/>
                  <a:gd name="connsiteY22" fmla="*/ 1635185 h 1668236"/>
                  <a:gd name="connsiteX23" fmla="*/ 2248577 w 3078946"/>
                  <a:gd name="connsiteY23" fmla="*/ 1668236 h 1668236"/>
                  <a:gd name="connsiteX24" fmla="*/ 2017223 w 3078946"/>
                  <a:gd name="connsiteY24" fmla="*/ 1602134 h 1668236"/>
                  <a:gd name="connsiteX25" fmla="*/ 1433329 w 3078946"/>
                  <a:gd name="connsiteY25" fmla="*/ 1580101 h 1668236"/>
                  <a:gd name="connsiteX26" fmla="*/ 1047739 w 3078946"/>
                  <a:gd name="connsiteY26" fmla="*/ 1558067 h 1668236"/>
                  <a:gd name="connsiteX27" fmla="*/ 970621 w 3078946"/>
                  <a:gd name="connsiteY27" fmla="*/ 1536033 h 1668236"/>
                  <a:gd name="connsiteX28" fmla="*/ 882486 w 3078946"/>
                  <a:gd name="connsiteY28" fmla="*/ 1513999 h 1668236"/>
                  <a:gd name="connsiteX29" fmla="*/ 805368 w 3078946"/>
                  <a:gd name="connsiteY29" fmla="*/ 1480949 h 1668236"/>
                  <a:gd name="connsiteX30" fmla="*/ 728250 w 3078946"/>
                  <a:gd name="connsiteY30" fmla="*/ 1469932 h 1668236"/>
                  <a:gd name="connsiteX31" fmla="*/ 419777 w 3078946"/>
                  <a:gd name="connsiteY31" fmla="*/ 1436881 h 1668236"/>
                  <a:gd name="connsiteX32" fmla="*/ 375710 w 3078946"/>
                  <a:gd name="connsiteY32" fmla="*/ 1425865 h 166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078946" h="1668236">
                    <a:moveTo>
                      <a:pt x="375710" y="1425865"/>
                    </a:moveTo>
                    <a:cubicBezTo>
                      <a:pt x="329807" y="1400159"/>
                      <a:pt x="270182" y="1388339"/>
                      <a:pt x="144356" y="1282645"/>
                    </a:cubicBezTo>
                    <a:cubicBezTo>
                      <a:pt x="106526" y="1250868"/>
                      <a:pt x="78255" y="1209200"/>
                      <a:pt x="45204" y="1172477"/>
                    </a:cubicBezTo>
                    <a:cubicBezTo>
                      <a:pt x="23943" y="1073261"/>
                      <a:pt x="-6246" y="967344"/>
                      <a:pt x="1136" y="864004"/>
                    </a:cubicBezTo>
                    <a:cubicBezTo>
                      <a:pt x="12403" y="706275"/>
                      <a:pt x="63087" y="641426"/>
                      <a:pt x="166389" y="511465"/>
                    </a:cubicBezTo>
                    <a:cubicBezTo>
                      <a:pt x="240448" y="418294"/>
                      <a:pt x="406552" y="227005"/>
                      <a:pt x="529946" y="158925"/>
                    </a:cubicBezTo>
                    <a:cubicBezTo>
                      <a:pt x="580786" y="130876"/>
                      <a:pt x="638780" y="117564"/>
                      <a:pt x="695199" y="103840"/>
                    </a:cubicBezTo>
                    <a:cubicBezTo>
                      <a:pt x="929075" y="46951"/>
                      <a:pt x="1092485" y="47212"/>
                      <a:pt x="1345194" y="26722"/>
                    </a:cubicBezTo>
                    <a:cubicBezTo>
                      <a:pt x="1476955" y="2766"/>
                      <a:pt x="1513361" y="-13583"/>
                      <a:pt x="1664683" y="15705"/>
                    </a:cubicBezTo>
                    <a:cubicBezTo>
                      <a:pt x="1714900" y="25424"/>
                      <a:pt x="1759777" y="53465"/>
                      <a:pt x="1807903" y="70790"/>
                    </a:cubicBezTo>
                    <a:cubicBezTo>
                      <a:pt x="1851608" y="86524"/>
                      <a:pt x="1894844" y="104412"/>
                      <a:pt x="1940105" y="114857"/>
                    </a:cubicBezTo>
                    <a:cubicBezTo>
                      <a:pt x="1990709" y="126535"/>
                      <a:pt x="2043162" y="128067"/>
                      <a:pt x="2094341" y="136891"/>
                    </a:cubicBezTo>
                    <a:cubicBezTo>
                      <a:pt x="2439214" y="196353"/>
                      <a:pt x="2063301" y="156856"/>
                      <a:pt x="2590100" y="191975"/>
                    </a:cubicBezTo>
                    <a:cubicBezTo>
                      <a:pt x="2641752" y="211345"/>
                      <a:pt x="2689911" y="223351"/>
                      <a:pt x="2733319" y="258077"/>
                    </a:cubicBezTo>
                    <a:cubicBezTo>
                      <a:pt x="2793516" y="306235"/>
                      <a:pt x="2778554" y="318268"/>
                      <a:pt x="2843488" y="357228"/>
                    </a:cubicBezTo>
                    <a:cubicBezTo>
                      <a:pt x="2936255" y="412888"/>
                      <a:pt x="2862339" y="341288"/>
                      <a:pt x="2953657" y="412313"/>
                    </a:cubicBezTo>
                    <a:cubicBezTo>
                      <a:pt x="2970055" y="425067"/>
                      <a:pt x="2984970" y="439982"/>
                      <a:pt x="2997724" y="456380"/>
                    </a:cubicBezTo>
                    <a:cubicBezTo>
                      <a:pt x="3021873" y="487428"/>
                      <a:pt x="3040440" y="529443"/>
                      <a:pt x="3052809" y="566549"/>
                    </a:cubicBezTo>
                    <a:cubicBezTo>
                      <a:pt x="3057597" y="580913"/>
                      <a:pt x="3060153" y="595927"/>
                      <a:pt x="3063825" y="610616"/>
                    </a:cubicBezTo>
                    <a:cubicBezTo>
                      <a:pt x="3072824" y="799583"/>
                      <a:pt x="3097957" y="1174939"/>
                      <a:pt x="3052809" y="1315696"/>
                    </a:cubicBezTo>
                    <a:cubicBezTo>
                      <a:pt x="3019875" y="1418371"/>
                      <a:pt x="2849444" y="1432794"/>
                      <a:pt x="2766370" y="1447898"/>
                    </a:cubicBezTo>
                    <a:cubicBezTo>
                      <a:pt x="2737746" y="1466981"/>
                      <a:pt x="2716587" y="1480204"/>
                      <a:pt x="2689252" y="1502983"/>
                    </a:cubicBezTo>
                    <a:cubicBezTo>
                      <a:pt x="2617603" y="1562691"/>
                      <a:pt x="2591716" y="1602119"/>
                      <a:pt x="2501965" y="1635185"/>
                    </a:cubicBezTo>
                    <a:cubicBezTo>
                      <a:pt x="2435624" y="1659626"/>
                      <a:pt x="2313073" y="1663275"/>
                      <a:pt x="2248577" y="1668236"/>
                    </a:cubicBezTo>
                    <a:cubicBezTo>
                      <a:pt x="2171459" y="1646202"/>
                      <a:pt x="2097150" y="1608794"/>
                      <a:pt x="2017223" y="1602134"/>
                    </a:cubicBezTo>
                    <a:cubicBezTo>
                      <a:pt x="1734932" y="1578612"/>
                      <a:pt x="1929228" y="1592196"/>
                      <a:pt x="1433329" y="1580101"/>
                    </a:cubicBezTo>
                    <a:cubicBezTo>
                      <a:pt x="1304799" y="1572756"/>
                      <a:pt x="1175899" y="1570273"/>
                      <a:pt x="1047739" y="1558067"/>
                    </a:cubicBezTo>
                    <a:cubicBezTo>
                      <a:pt x="1021125" y="1555532"/>
                      <a:pt x="996453" y="1542922"/>
                      <a:pt x="970621" y="1536033"/>
                    </a:cubicBezTo>
                    <a:cubicBezTo>
                      <a:pt x="941361" y="1528230"/>
                      <a:pt x="911215" y="1523575"/>
                      <a:pt x="882486" y="1513999"/>
                    </a:cubicBezTo>
                    <a:cubicBezTo>
                      <a:pt x="855954" y="1505155"/>
                      <a:pt x="832259" y="1488632"/>
                      <a:pt x="805368" y="1480949"/>
                    </a:cubicBezTo>
                    <a:cubicBezTo>
                      <a:pt x="780400" y="1473815"/>
                      <a:pt x="753956" y="1473604"/>
                      <a:pt x="728250" y="1469932"/>
                    </a:cubicBezTo>
                    <a:cubicBezTo>
                      <a:pt x="588056" y="1413854"/>
                      <a:pt x="721196" y="1460066"/>
                      <a:pt x="419777" y="1436881"/>
                    </a:cubicBezTo>
                    <a:cubicBezTo>
                      <a:pt x="408199" y="1435990"/>
                      <a:pt x="421613" y="1451571"/>
                      <a:pt x="375710" y="142586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6E7105B-E0DE-514C-B1F9-FA884F714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550" y="3140968"/>
                <a:ext cx="3078946" cy="1668236"/>
              </a:xfrm>
              <a:custGeom>
                <a:avLst/>
                <a:gdLst>
                  <a:gd name="connsiteX0" fmla="*/ 375710 w 3078946"/>
                  <a:gd name="connsiteY0" fmla="*/ 1425865 h 1668236"/>
                  <a:gd name="connsiteX1" fmla="*/ 144356 w 3078946"/>
                  <a:gd name="connsiteY1" fmla="*/ 1282645 h 1668236"/>
                  <a:gd name="connsiteX2" fmla="*/ 45204 w 3078946"/>
                  <a:gd name="connsiteY2" fmla="*/ 1172477 h 1668236"/>
                  <a:gd name="connsiteX3" fmla="*/ 1136 w 3078946"/>
                  <a:gd name="connsiteY3" fmla="*/ 864004 h 1668236"/>
                  <a:gd name="connsiteX4" fmla="*/ 166389 w 3078946"/>
                  <a:gd name="connsiteY4" fmla="*/ 511465 h 1668236"/>
                  <a:gd name="connsiteX5" fmla="*/ 529946 w 3078946"/>
                  <a:gd name="connsiteY5" fmla="*/ 158925 h 1668236"/>
                  <a:gd name="connsiteX6" fmla="*/ 695199 w 3078946"/>
                  <a:gd name="connsiteY6" fmla="*/ 103840 h 1668236"/>
                  <a:gd name="connsiteX7" fmla="*/ 1345194 w 3078946"/>
                  <a:gd name="connsiteY7" fmla="*/ 26722 h 1668236"/>
                  <a:gd name="connsiteX8" fmla="*/ 1664683 w 3078946"/>
                  <a:gd name="connsiteY8" fmla="*/ 15705 h 1668236"/>
                  <a:gd name="connsiteX9" fmla="*/ 1807903 w 3078946"/>
                  <a:gd name="connsiteY9" fmla="*/ 70790 h 1668236"/>
                  <a:gd name="connsiteX10" fmla="*/ 1940105 w 3078946"/>
                  <a:gd name="connsiteY10" fmla="*/ 114857 h 1668236"/>
                  <a:gd name="connsiteX11" fmla="*/ 2094341 w 3078946"/>
                  <a:gd name="connsiteY11" fmla="*/ 136891 h 1668236"/>
                  <a:gd name="connsiteX12" fmla="*/ 2590100 w 3078946"/>
                  <a:gd name="connsiteY12" fmla="*/ 191975 h 1668236"/>
                  <a:gd name="connsiteX13" fmla="*/ 2733319 w 3078946"/>
                  <a:gd name="connsiteY13" fmla="*/ 258077 h 1668236"/>
                  <a:gd name="connsiteX14" fmla="*/ 2843488 w 3078946"/>
                  <a:gd name="connsiteY14" fmla="*/ 357228 h 1668236"/>
                  <a:gd name="connsiteX15" fmla="*/ 2953657 w 3078946"/>
                  <a:gd name="connsiteY15" fmla="*/ 412313 h 1668236"/>
                  <a:gd name="connsiteX16" fmla="*/ 2997724 w 3078946"/>
                  <a:gd name="connsiteY16" fmla="*/ 456380 h 1668236"/>
                  <a:gd name="connsiteX17" fmla="*/ 3052809 w 3078946"/>
                  <a:gd name="connsiteY17" fmla="*/ 566549 h 1668236"/>
                  <a:gd name="connsiteX18" fmla="*/ 3063825 w 3078946"/>
                  <a:gd name="connsiteY18" fmla="*/ 610616 h 1668236"/>
                  <a:gd name="connsiteX19" fmla="*/ 3052809 w 3078946"/>
                  <a:gd name="connsiteY19" fmla="*/ 1315696 h 1668236"/>
                  <a:gd name="connsiteX20" fmla="*/ 2766370 w 3078946"/>
                  <a:gd name="connsiteY20" fmla="*/ 1447898 h 1668236"/>
                  <a:gd name="connsiteX21" fmla="*/ 2689252 w 3078946"/>
                  <a:gd name="connsiteY21" fmla="*/ 1502983 h 1668236"/>
                  <a:gd name="connsiteX22" fmla="*/ 2501965 w 3078946"/>
                  <a:gd name="connsiteY22" fmla="*/ 1635185 h 1668236"/>
                  <a:gd name="connsiteX23" fmla="*/ 2248577 w 3078946"/>
                  <a:gd name="connsiteY23" fmla="*/ 1668236 h 1668236"/>
                  <a:gd name="connsiteX24" fmla="*/ 2017223 w 3078946"/>
                  <a:gd name="connsiteY24" fmla="*/ 1602134 h 1668236"/>
                  <a:gd name="connsiteX25" fmla="*/ 1433329 w 3078946"/>
                  <a:gd name="connsiteY25" fmla="*/ 1580101 h 1668236"/>
                  <a:gd name="connsiteX26" fmla="*/ 1047739 w 3078946"/>
                  <a:gd name="connsiteY26" fmla="*/ 1558067 h 1668236"/>
                  <a:gd name="connsiteX27" fmla="*/ 970621 w 3078946"/>
                  <a:gd name="connsiteY27" fmla="*/ 1536033 h 1668236"/>
                  <a:gd name="connsiteX28" fmla="*/ 882486 w 3078946"/>
                  <a:gd name="connsiteY28" fmla="*/ 1513999 h 1668236"/>
                  <a:gd name="connsiteX29" fmla="*/ 805368 w 3078946"/>
                  <a:gd name="connsiteY29" fmla="*/ 1480949 h 1668236"/>
                  <a:gd name="connsiteX30" fmla="*/ 728250 w 3078946"/>
                  <a:gd name="connsiteY30" fmla="*/ 1469932 h 1668236"/>
                  <a:gd name="connsiteX31" fmla="*/ 419777 w 3078946"/>
                  <a:gd name="connsiteY31" fmla="*/ 1436881 h 1668236"/>
                  <a:gd name="connsiteX32" fmla="*/ 375710 w 3078946"/>
                  <a:gd name="connsiteY32" fmla="*/ 1425865 h 166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078946" h="1668236">
                    <a:moveTo>
                      <a:pt x="375710" y="1425865"/>
                    </a:moveTo>
                    <a:cubicBezTo>
                      <a:pt x="329807" y="1400159"/>
                      <a:pt x="270182" y="1388339"/>
                      <a:pt x="144356" y="1282645"/>
                    </a:cubicBezTo>
                    <a:cubicBezTo>
                      <a:pt x="106526" y="1250868"/>
                      <a:pt x="78255" y="1209200"/>
                      <a:pt x="45204" y="1172477"/>
                    </a:cubicBezTo>
                    <a:cubicBezTo>
                      <a:pt x="23943" y="1073261"/>
                      <a:pt x="-6246" y="967344"/>
                      <a:pt x="1136" y="864004"/>
                    </a:cubicBezTo>
                    <a:cubicBezTo>
                      <a:pt x="12403" y="706275"/>
                      <a:pt x="63087" y="641426"/>
                      <a:pt x="166389" y="511465"/>
                    </a:cubicBezTo>
                    <a:cubicBezTo>
                      <a:pt x="240448" y="418294"/>
                      <a:pt x="406552" y="227005"/>
                      <a:pt x="529946" y="158925"/>
                    </a:cubicBezTo>
                    <a:cubicBezTo>
                      <a:pt x="580786" y="130876"/>
                      <a:pt x="638780" y="117564"/>
                      <a:pt x="695199" y="103840"/>
                    </a:cubicBezTo>
                    <a:cubicBezTo>
                      <a:pt x="929075" y="46951"/>
                      <a:pt x="1092485" y="47212"/>
                      <a:pt x="1345194" y="26722"/>
                    </a:cubicBezTo>
                    <a:cubicBezTo>
                      <a:pt x="1476955" y="2766"/>
                      <a:pt x="1513361" y="-13583"/>
                      <a:pt x="1664683" y="15705"/>
                    </a:cubicBezTo>
                    <a:cubicBezTo>
                      <a:pt x="1714900" y="25424"/>
                      <a:pt x="1759777" y="53465"/>
                      <a:pt x="1807903" y="70790"/>
                    </a:cubicBezTo>
                    <a:cubicBezTo>
                      <a:pt x="1851608" y="86524"/>
                      <a:pt x="1894844" y="104412"/>
                      <a:pt x="1940105" y="114857"/>
                    </a:cubicBezTo>
                    <a:cubicBezTo>
                      <a:pt x="1990709" y="126535"/>
                      <a:pt x="2043162" y="128067"/>
                      <a:pt x="2094341" y="136891"/>
                    </a:cubicBezTo>
                    <a:cubicBezTo>
                      <a:pt x="2439214" y="196353"/>
                      <a:pt x="2063301" y="156856"/>
                      <a:pt x="2590100" y="191975"/>
                    </a:cubicBezTo>
                    <a:cubicBezTo>
                      <a:pt x="2641752" y="211345"/>
                      <a:pt x="2689911" y="223351"/>
                      <a:pt x="2733319" y="258077"/>
                    </a:cubicBezTo>
                    <a:cubicBezTo>
                      <a:pt x="2793516" y="306235"/>
                      <a:pt x="2778554" y="318268"/>
                      <a:pt x="2843488" y="357228"/>
                    </a:cubicBezTo>
                    <a:cubicBezTo>
                      <a:pt x="2936255" y="412888"/>
                      <a:pt x="2862339" y="341288"/>
                      <a:pt x="2953657" y="412313"/>
                    </a:cubicBezTo>
                    <a:cubicBezTo>
                      <a:pt x="2970055" y="425067"/>
                      <a:pt x="2984970" y="439982"/>
                      <a:pt x="2997724" y="456380"/>
                    </a:cubicBezTo>
                    <a:cubicBezTo>
                      <a:pt x="3021873" y="487428"/>
                      <a:pt x="3040440" y="529443"/>
                      <a:pt x="3052809" y="566549"/>
                    </a:cubicBezTo>
                    <a:cubicBezTo>
                      <a:pt x="3057597" y="580913"/>
                      <a:pt x="3060153" y="595927"/>
                      <a:pt x="3063825" y="610616"/>
                    </a:cubicBezTo>
                    <a:cubicBezTo>
                      <a:pt x="3072824" y="799583"/>
                      <a:pt x="3097957" y="1174939"/>
                      <a:pt x="3052809" y="1315696"/>
                    </a:cubicBezTo>
                    <a:cubicBezTo>
                      <a:pt x="3019875" y="1418371"/>
                      <a:pt x="2849444" y="1432794"/>
                      <a:pt x="2766370" y="1447898"/>
                    </a:cubicBezTo>
                    <a:cubicBezTo>
                      <a:pt x="2737746" y="1466981"/>
                      <a:pt x="2716587" y="1480204"/>
                      <a:pt x="2689252" y="1502983"/>
                    </a:cubicBezTo>
                    <a:cubicBezTo>
                      <a:pt x="2617603" y="1562691"/>
                      <a:pt x="2591716" y="1602119"/>
                      <a:pt x="2501965" y="1635185"/>
                    </a:cubicBezTo>
                    <a:cubicBezTo>
                      <a:pt x="2435624" y="1659626"/>
                      <a:pt x="2313073" y="1663275"/>
                      <a:pt x="2248577" y="1668236"/>
                    </a:cubicBezTo>
                    <a:cubicBezTo>
                      <a:pt x="2171459" y="1646202"/>
                      <a:pt x="2097150" y="1608794"/>
                      <a:pt x="2017223" y="1602134"/>
                    </a:cubicBezTo>
                    <a:cubicBezTo>
                      <a:pt x="1734932" y="1578612"/>
                      <a:pt x="1929228" y="1592196"/>
                      <a:pt x="1433329" y="1580101"/>
                    </a:cubicBezTo>
                    <a:cubicBezTo>
                      <a:pt x="1304799" y="1572756"/>
                      <a:pt x="1175899" y="1570273"/>
                      <a:pt x="1047739" y="1558067"/>
                    </a:cubicBezTo>
                    <a:cubicBezTo>
                      <a:pt x="1021125" y="1555532"/>
                      <a:pt x="996453" y="1542922"/>
                      <a:pt x="970621" y="1536033"/>
                    </a:cubicBezTo>
                    <a:cubicBezTo>
                      <a:pt x="941361" y="1528230"/>
                      <a:pt x="911215" y="1523575"/>
                      <a:pt x="882486" y="1513999"/>
                    </a:cubicBezTo>
                    <a:cubicBezTo>
                      <a:pt x="855954" y="1505155"/>
                      <a:pt x="832259" y="1488632"/>
                      <a:pt x="805368" y="1480949"/>
                    </a:cubicBezTo>
                    <a:cubicBezTo>
                      <a:pt x="780400" y="1473815"/>
                      <a:pt x="753956" y="1473604"/>
                      <a:pt x="728250" y="1469932"/>
                    </a:cubicBezTo>
                    <a:cubicBezTo>
                      <a:pt x="588056" y="1413854"/>
                      <a:pt x="721196" y="1460066"/>
                      <a:pt x="419777" y="1436881"/>
                    </a:cubicBezTo>
                    <a:cubicBezTo>
                      <a:pt x="408199" y="1435990"/>
                      <a:pt x="421613" y="1451571"/>
                      <a:pt x="375710" y="142586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8E6E89-435F-D3B0-D0AE-987CBB2F7A4E}"/>
                  </a:ext>
                </a:extLst>
              </p:cNvPr>
              <p:cNvSpPr txBox="1"/>
              <p:nvPr/>
            </p:nvSpPr>
            <p:spPr>
              <a:xfrm>
                <a:off x="812751" y="6381328"/>
                <a:ext cx="28231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Real 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𝒅𝒂𝒕𝒂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8E6E89-435F-D3B0-D0AE-987CBB2F7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51" y="6381328"/>
                <a:ext cx="2823145" cy="369332"/>
              </a:xfrm>
              <a:prstGeom prst="rect">
                <a:avLst/>
              </a:prstGeom>
              <a:blipFill>
                <a:blip r:embed="rId9"/>
                <a:stretch>
                  <a:fillRect l="-64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479E6-966C-4A50-97C6-B4F73FCB9C26}"/>
                  </a:ext>
                </a:extLst>
              </p:cNvPr>
              <p:cNvSpPr txBox="1"/>
              <p:nvPr/>
            </p:nvSpPr>
            <p:spPr>
              <a:xfrm>
                <a:off x="5940152" y="2204864"/>
                <a:ext cx="33889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/>
                <a:r>
                  <a:rPr lang="en-US" dirty="0"/>
                  <a:t>A family of distributions we can tackle with. Each instance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/>
                  <a:t> represent a specific distribution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479E6-966C-4A50-97C6-B4F73FCB9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204864"/>
                <a:ext cx="3388917" cy="923330"/>
              </a:xfrm>
              <a:prstGeom prst="rect">
                <a:avLst/>
              </a:prstGeom>
              <a:blipFill>
                <a:blip r:embed="rId10"/>
                <a:stretch>
                  <a:fillRect l="-1439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552187BD-D77F-D98F-C2C2-AB482B767D4F}"/>
              </a:ext>
            </a:extLst>
          </p:cNvPr>
          <p:cNvSpPr/>
          <p:nvPr/>
        </p:nvSpPr>
        <p:spPr>
          <a:xfrm>
            <a:off x="3354010" y="3953947"/>
            <a:ext cx="2743059" cy="144279"/>
          </a:xfrm>
          <a:prstGeom prst="left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3F8A31-B8F9-ABFF-B628-33B3DB43ADA2}"/>
              </a:ext>
            </a:extLst>
          </p:cNvPr>
          <p:cNvSpPr txBox="1"/>
          <p:nvPr/>
        </p:nvSpPr>
        <p:spPr>
          <a:xfrm>
            <a:off x="3341109" y="4653136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dirty="0"/>
              <a:t>Searching the model family </a:t>
            </a:r>
          </a:p>
          <a:p>
            <a:pPr algn="l" rtl="0"/>
            <a:r>
              <a:rPr lang="en-US" dirty="0"/>
              <a:t>with a similarity metric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B668A0-0512-4F78-63BE-DDBDCF9E2AAF}"/>
                  </a:ext>
                </a:extLst>
              </p:cNvPr>
              <p:cNvSpPr txBox="1"/>
              <p:nvPr/>
            </p:nvSpPr>
            <p:spPr>
              <a:xfrm>
                <a:off x="3131840" y="4211796"/>
                <a:ext cx="24843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𝒔𝒊𝒎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𝒅𝒂𝒕𝒂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B668A0-0512-4F78-63BE-DDBDCF9E2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4211796"/>
                <a:ext cx="2484316" cy="369332"/>
              </a:xfrm>
              <a:prstGeom prst="rect">
                <a:avLst/>
              </a:prstGeom>
              <a:blipFill>
                <a:blip r:embed="rId1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1F109D2-CD10-80E6-00E1-8F4D2922EA87}"/>
              </a:ext>
            </a:extLst>
          </p:cNvPr>
          <p:cNvSpPr/>
          <p:nvPr/>
        </p:nvSpPr>
        <p:spPr>
          <a:xfrm>
            <a:off x="10138" y="1189822"/>
            <a:ext cx="4429684" cy="5199961"/>
          </a:xfrm>
          <a:custGeom>
            <a:avLst/>
            <a:gdLst>
              <a:gd name="connsiteX0" fmla="*/ 1289852 w 4429684"/>
              <a:gd name="connsiteY0" fmla="*/ 5155894 h 5199961"/>
              <a:gd name="connsiteX1" fmla="*/ 1653409 w 4429684"/>
              <a:gd name="connsiteY1" fmla="*/ 5144877 h 5199961"/>
              <a:gd name="connsiteX2" fmla="*/ 1939848 w 4429684"/>
              <a:gd name="connsiteY2" fmla="*/ 5034708 h 5199961"/>
              <a:gd name="connsiteX3" fmla="*/ 2226286 w 4429684"/>
              <a:gd name="connsiteY3" fmla="*/ 4869455 h 5199961"/>
              <a:gd name="connsiteX4" fmla="*/ 2424590 w 4429684"/>
              <a:gd name="connsiteY4" fmla="*/ 4671151 h 5199961"/>
              <a:gd name="connsiteX5" fmla="*/ 2534758 w 4429684"/>
              <a:gd name="connsiteY5" fmla="*/ 4307595 h 5199961"/>
              <a:gd name="connsiteX6" fmla="*/ 2677978 w 4429684"/>
              <a:gd name="connsiteY6" fmla="*/ 3888954 h 5199961"/>
              <a:gd name="connsiteX7" fmla="*/ 2777129 w 4429684"/>
              <a:gd name="connsiteY7" fmla="*/ 3635566 h 5199961"/>
              <a:gd name="connsiteX8" fmla="*/ 2821197 w 4429684"/>
              <a:gd name="connsiteY8" fmla="*/ 3437262 h 5199961"/>
              <a:gd name="connsiteX9" fmla="*/ 2986450 w 4429684"/>
              <a:gd name="connsiteY9" fmla="*/ 3117773 h 5199961"/>
              <a:gd name="connsiteX10" fmla="*/ 3063568 w 4429684"/>
              <a:gd name="connsiteY10" fmla="*/ 3007605 h 5199961"/>
              <a:gd name="connsiteX11" fmla="*/ 3129669 w 4429684"/>
              <a:gd name="connsiteY11" fmla="*/ 2864385 h 5199961"/>
              <a:gd name="connsiteX12" fmla="*/ 3162720 w 4429684"/>
              <a:gd name="connsiteY12" fmla="*/ 2809301 h 5199961"/>
              <a:gd name="connsiteX13" fmla="*/ 3228821 w 4429684"/>
              <a:gd name="connsiteY13" fmla="*/ 2666082 h 5199961"/>
              <a:gd name="connsiteX14" fmla="*/ 3449158 w 4429684"/>
              <a:gd name="connsiteY14" fmla="*/ 2423711 h 5199961"/>
              <a:gd name="connsiteX15" fmla="*/ 3823732 w 4429684"/>
              <a:gd name="connsiteY15" fmla="*/ 2016086 h 5199961"/>
              <a:gd name="connsiteX16" fmla="*/ 3900850 w 4429684"/>
              <a:gd name="connsiteY16" fmla="*/ 1894901 h 5199961"/>
              <a:gd name="connsiteX17" fmla="*/ 4000002 w 4429684"/>
              <a:gd name="connsiteY17" fmla="*/ 1674564 h 5199961"/>
              <a:gd name="connsiteX18" fmla="*/ 4154238 w 4429684"/>
              <a:gd name="connsiteY18" fmla="*/ 1266939 h 5199961"/>
              <a:gd name="connsiteX19" fmla="*/ 4275423 w 4429684"/>
              <a:gd name="connsiteY19" fmla="*/ 407624 h 5199961"/>
              <a:gd name="connsiteX20" fmla="*/ 4319491 w 4429684"/>
              <a:gd name="connsiteY20" fmla="*/ 297455 h 5199961"/>
              <a:gd name="connsiteX21" fmla="*/ 4374575 w 4429684"/>
              <a:gd name="connsiteY21" fmla="*/ 209320 h 5199961"/>
              <a:gd name="connsiteX22" fmla="*/ 4418643 w 4429684"/>
              <a:gd name="connsiteY22" fmla="*/ 143219 h 5199961"/>
              <a:gd name="connsiteX23" fmla="*/ 4363558 w 4429684"/>
              <a:gd name="connsiteY23" fmla="*/ 77118 h 5199961"/>
              <a:gd name="connsiteX24" fmla="*/ 3900850 w 4429684"/>
              <a:gd name="connsiteY24" fmla="*/ 143219 h 5199961"/>
              <a:gd name="connsiteX25" fmla="*/ 3625428 w 4429684"/>
              <a:gd name="connsiteY25" fmla="*/ 187286 h 5199961"/>
              <a:gd name="connsiteX26" fmla="*/ 2744079 w 4429684"/>
              <a:gd name="connsiteY26" fmla="*/ 176270 h 5199961"/>
              <a:gd name="connsiteX27" fmla="*/ 2611876 w 4429684"/>
              <a:gd name="connsiteY27" fmla="*/ 154236 h 5199961"/>
              <a:gd name="connsiteX28" fmla="*/ 2358489 w 4429684"/>
              <a:gd name="connsiteY28" fmla="*/ 88135 h 5199961"/>
              <a:gd name="connsiteX29" fmla="*/ 2083067 w 4429684"/>
              <a:gd name="connsiteY29" fmla="*/ 33050 h 5199961"/>
              <a:gd name="connsiteX30" fmla="*/ 1873746 w 4429684"/>
              <a:gd name="connsiteY30" fmla="*/ 0 h 5199961"/>
              <a:gd name="connsiteX31" fmla="*/ 1477139 w 4429684"/>
              <a:gd name="connsiteY31" fmla="*/ 33050 h 5199961"/>
              <a:gd name="connsiteX32" fmla="*/ 1267819 w 4429684"/>
              <a:gd name="connsiteY32" fmla="*/ 55084 h 5199961"/>
              <a:gd name="connsiteX33" fmla="*/ 1201717 w 4429684"/>
              <a:gd name="connsiteY33" fmla="*/ 88135 h 5199961"/>
              <a:gd name="connsiteX34" fmla="*/ 1058498 w 4429684"/>
              <a:gd name="connsiteY34" fmla="*/ 132202 h 5199961"/>
              <a:gd name="connsiteX35" fmla="*/ 948329 w 4429684"/>
              <a:gd name="connsiteY35" fmla="*/ 176270 h 5199961"/>
              <a:gd name="connsiteX36" fmla="*/ 761043 w 4429684"/>
              <a:gd name="connsiteY36" fmla="*/ 220337 h 5199961"/>
              <a:gd name="connsiteX37" fmla="*/ 496638 w 4429684"/>
              <a:gd name="connsiteY37" fmla="*/ 187286 h 5199961"/>
              <a:gd name="connsiteX38" fmla="*/ 408503 w 4429684"/>
              <a:gd name="connsiteY38" fmla="*/ 165253 h 5199961"/>
              <a:gd name="connsiteX39" fmla="*/ 353419 w 4429684"/>
              <a:gd name="connsiteY39" fmla="*/ 154236 h 5199961"/>
              <a:gd name="connsiteX40" fmla="*/ 144098 w 4429684"/>
              <a:gd name="connsiteY40" fmla="*/ 165253 h 5199961"/>
              <a:gd name="connsiteX41" fmla="*/ 111048 w 4429684"/>
              <a:gd name="connsiteY41" fmla="*/ 176270 h 5199961"/>
              <a:gd name="connsiteX42" fmla="*/ 66980 w 4429684"/>
              <a:gd name="connsiteY42" fmla="*/ 209320 h 5199961"/>
              <a:gd name="connsiteX43" fmla="*/ 22913 w 4429684"/>
              <a:gd name="connsiteY43" fmla="*/ 253388 h 5199961"/>
              <a:gd name="connsiteX44" fmla="*/ 44946 w 4429684"/>
              <a:gd name="connsiteY44" fmla="*/ 1322024 h 5199961"/>
              <a:gd name="connsiteX45" fmla="*/ 66980 w 4429684"/>
              <a:gd name="connsiteY45" fmla="*/ 1454226 h 5199961"/>
              <a:gd name="connsiteX46" fmla="*/ 89014 w 4429684"/>
              <a:gd name="connsiteY46" fmla="*/ 1707614 h 5199961"/>
              <a:gd name="connsiteX47" fmla="*/ 111048 w 4429684"/>
              <a:gd name="connsiteY47" fmla="*/ 1839817 h 5199961"/>
              <a:gd name="connsiteX48" fmla="*/ 100031 w 4429684"/>
              <a:gd name="connsiteY48" fmla="*/ 2269474 h 5199961"/>
              <a:gd name="connsiteX49" fmla="*/ 89014 w 4429684"/>
              <a:gd name="connsiteY49" fmla="*/ 2897436 h 5199961"/>
              <a:gd name="connsiteX50" fmla="*/ 77997 w 4429684"/>
              <a:gd name="connsiteY50" fmla="*/ 2941503 h 5199961"/>
              <a:gd name="connsiteX51" fmla="*/ 33929 w 4429684"/>
              <a:gd name="connsiteY51" fmla="*/ 3095739 h 5199961"/>
              <a:gd name="connsiteX52" fmla="*/ 22913 w 4429684"/>
              <a:gd name="connsiteY52" fmla="*/ 3128790 h 5199961"/>
              <a:gd name="connsiteX53" fmla="*/ 11896 w 4429684"/>
              <a:gd name="connsiteY53" fmla="*/ 3371161 h 5199961"/>
              <a:gd name="connsiteX54" fmla="*/ 879 w 4429684"/>
              <a:gd name="connsiteY54" fmla="*/ 3426245 h 5199961"/>
              <a:gd name="connsiteX55" fmla="*/ 11896 w 4429684"/>
              <a:gd name="connsiteY55" fmla="*/ 4230477 h 5199961"/>
              <a:gd name="connsiteX56" fmla="*/ 55963 w 4429684"/>
              <a:gd name="connsiteY56" fmla="*/ 4318612 h 5199961"/>
              <a:gd name="connsiteX57" fmla="*/ 111048 w 4429684"/>
              <a:gd name="connsiteY57" fmla="*/ 4406747 h 5199961"/>
              <a:gd name="connsiteX58" fmla="*/ 155115 w 4429684"/>
              <a:gd name="connsiteY58" fmla="*/ 4472848 h 5199961"/>
              <a:gd name="connsiteX59" fmla="*/ 210199 w 4429684"/>
              <a:gd name="connsiteY59" fmla="*/ 4572000 h 5199961"/>
              <a:gd name="connsiteX60" fmla="*/ 221216 w 4429684"/>
              <a:gd name="connsiteY60" fmla="*/ 4649118 h 5199961"/>
              <a:gd name="connsiteX61" fmla="*/ 243250 w 4429684"/>
              <a:gd name="connsiteY61" fmla="*/ 4858438 h 5199961"/>
              <a:gd name="connsiteX62" fmla="*/ 287317 w 4429684"/>
              <a:gd name="connsiteY62" fmla="*/ 4946573 h 5199961"/>
              <a:gd name="connsiteX63" fmla="*/ 331385 w 4429684"/>
              <a:gd name="connsiteY63" fmla="*/ 5023691 h 5199961"/>
              <a:gd name="connsiteX64" fmla="*/ 496638 w 4429684"/>
              <a:gd name="connsiteY64" fmla="*/ 5144877 h 5199961"/>
              <a:gd name="connsiteX65" fmla="*/ 551722 w 4429684"/>
              <a:gd name="connsiteY65" fmla="*/ 5166911 h 5199961"/>
              <a:gd name="connsiteX66" fmla="*/ 639857 w 4429684"/>
              <a:gd name="connsiteY66" fmla="*/ 5199961 h 5199961"/>
              <a:gd name="connsiteX67" fmla="*/ 794093 w 4429684"/>
              <a:gd name="connsiteY67" fmla="*/ 5177927 h 5199961"/>
              <a:gd name="connsiteX68" fmla="*/ 1102566 w 4429684"/>
              <a:gd name="connsiteY68" fmla="*/ 5144877 h 5199961"/>
              <a:gd name="connsiteX69" fmla="*/ 1267819 w 4429684"/>
              <a:gd name="connsiteY69" fmla="*/ 5155894 h 5199961"/>
              <a:gd name="connsiteX70" fmla="*/ 1289852 w 4429684"/>
              <a:gd name="connsiteY70" fmla="*/ 5155894 h 5199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429684" h="5199961">
                <a:moveTo>
                  <a:pt x="1289852" y="5155894"/>
                </a:moveTo>
                <a:cubicBezTo>
                  <a:pt x="1354117" y="5154058"/>
                  <a:pt x="1534222" y="5167098"/>
                  <a:pt x="1653409" y="5144877"/>
                </a:cubicBezTo>
                <a:cubicBezTo>
                  <a:pt x="1753974" y="5126127"/>
                  <a:pt x="1846719" y="5077039"/>
                  <a:pt x="1939848" y="5034708"/>
                </a:cubicBezTo>
                <a:cubicBezTo>
                  <a:pt x="1949679" y="5030239"/>
                  <a:pt x="2174252" y="4908480"/>
                  <a:pt x="2226286" y="4869455"/>
                </a:cubicBezTo>
                <a:cubicBezTo>
                  <a:pt x="2309356" y="4807153"/>
                  <a:pt x="2352702" y="4750228"/>
                  <a:pt x="2424590" y="4671151"/>
                </a:cubicBezTo>
                <a:cubicBezTo>
                  <a:pt x="2552014" y="4365333"/>
                  <a:pt x="2399123" y="4752176"/>
                  <a:pt x="2534758" y="4307595"/>
                </a:cubicBezTo>
                <a:cubicBezTo>
                  <a:pt x="2577796" y="4166527"/>
                  <a:pt x="2624234" y="4026301"/>
                  <a:pt x="2677978" y="3888954"/>
                </a:cubicBezTo>
                <a:cubicBezTo>
                  <a:pt x="2711028" y="3804491"/>
                  <a:pt x="2749716" y="3722023"/>
                  <a:pt x="2777129" y="3635566"/>
                </a:cubicBezTo>
                <a:cubicBezTo>
                  <a:pt x="2797595" y="3571019"/>
                  <a:pt x="2799784" y="3501501"/>
                  <a:pt x="2821197" y="3437262"/>
                </a:cubicBezTo>
                <a:cubicBezTo>
                  <a:pt x="2847799" y="3357457"/>
                  <a:pt x="2941757" y="3189281"/>
                  <a:pt x="2986450" y="3117773"/>
                </a:cubicBezTo>
                <a:cubicBezTo>
                  <a:pt x="3010208" y="3079761"/>
                  <a:pt x="3039216" y="3045239"/>
                  <a:pt x="3063568" y="3007605"/>
                </a:cubicBezTo>
                <a:cubicBezTo>
                  <a:pt x="3150703" y="2872942"/>
                  <a:pt x="3073527" y="2987896"/>
                  <a:pt x="3129669" y="2864385"/>
                </a:cubicBezTo>
                <a:cubicBezTo>
                  <a:pt x="3138530" y="2844891"/>
                  <a:pt x="3153144" y="2828453"/>
                  <a:pt x="3162720" y="2809301"/>
                </a:cubicBezTo>
                <a:cubicBezTo>
                  <a:pt x="3186234" y="2762273"/>
                  <a:pt x="3203893" y="2712376"/>
                  <a:pt x="3228821" y="2666082"/>
                </a:cubicBezTo>
                <a:cubicBezTo>
                  <a:pt x="3340135" y="2459355"/>
                  <a:pt x="3277703" y="2572802"/>
                  <a:pt x="3449158" y="2423711"/>
                </a:cubicBezTo>
                <a:cubicBezTo>
                  <a:pt x="3539205" y="2345409"/>
                  <a:pt x="3803118" y="2048479"/>
                  <a:pt x="3823732" y="2016086"/>
                </a:cubicBezTo>
                <a:cubicBezTo>
                  <a:pt x="3849438" y="1975691"/>
                  <a:pt x="3878890" y="1937449"/>
                  <a:pt x="3900850" y="1894901"/>
                </a:cubicBezTo>
                <a:cubicBezTo>
                  <a:pt x="3937789" y="1823332"/>
                  <a:pt x="3968500" y="1748687"/>
                  <a:pt x="4000002" y="1674564"/>
                </a:cubicBezTo>
                <a:cubicBezTo>
                  <a:pt x="4078217" y="1490529"/>
                  <a:pt x="4090690" y="1446993"/>
                  <a:pt x="4154238" y="1266939"/>
                </a:cubicBezTo>
                <a:cubicBezTo>
                  <a:pt x="4180034" y="1060573"/>
                  <a:pt x="4175774" y="673354"/>
                  <a:pt x="4275423" y="407624"/>
                </a:cubicBezTo>
                <a:cubicBezTo>
                  <a:pt x="4289311" y="370590"/>
                  <a:pt x="4301803" y="332831"/>
                  <a:pt x="4319491" y="297455"/>
                </a:cubicBezTo>
                <a:cubicBezTo>
                  <a:pt x="4334984" y="266468"/>
                  <a:pt x="4357986" y="239734"/>
                  <a:pt x="4374575" y="209320"/>
                </a:cubicBezTo>
                <a:cubicBezTo>
                  <a:pt x="4412839" y="139169"/>
                  <a:pt x="4347434" y="214428"/>
                  <a:pt x="4418643" y="143219"/>
                </a:cubicBezTo>
                <a:cubicBezTo>
                  <a:pt x="4429713" y="98940"/>
                  <a:pt x="4452584" y="69699"/>
                  <a:pt x="4363558" y="77118"/>
                </a:cubicBezTo>
                <a:cubicBezTo>
                  <a:pt x="4208294" y="90057"/>
                  <a:pt x="4052000" y="105431"/>
                  <a:pt x="3900850" y="143219"/>
                </a:cubicBezTo>
                <a:cubicBezTo>
                  <a:pt x="3722197" y="187883"/>
                  <a:pt x="3813938" y="172786"/>
                  <a:pt x="3625428" y="187286"/>
                </a:cubicBezTo>
                <a:cubicBezTo>
                  <a:pt x="3331645" y="183614"/>
                  <a:pt x="3037729" y="185845"/>
                  <a:pt x="2744079" y="176270"/>
                </a:cubicBezTo>
                <a:cubicBezTo>
                  <a:pt x="2699427" y="174814"/>
                  <a:pt x="2655684" y="162998"/>
                  <a:pt x="2611876" y="154236"/>
                </a:cubicBezTo>
                <a:cubicBezTo>
                  <a:pt x="2432425" y="118345"/>
                  <a:pt x="2514704" y="130739"/>
                  <a:pt x="2358489" y="88135"/>
                </a:cubicBezTo>
                <a:cubicBezTo>
                  <a:pt x="2150123" y="31308"/>
                  <a:pt x="2302342" y="74816"/>
                  <a:pt x="2083067" y="33050"/>
                </a:cubicBezTo>
                <a:cubicBezTo>
                  <a:pt x="1879373" y="-5748"/>
                  <a:pt x="2127167" y="23038"/>
                  <a:pt x="1873746" y="0"/>
                </a:cubicBezTo>
                <a:lnTo>
                  <a:pt x="1477139" y="33050"/>
                </a:lnTo>
                <a:cubicBezTo>
                  <a:pt x="1407268" y="39402"/>
                  <a:pt x="1336615" y="41325"/>
                  <a:pt x="1267819" y="55084"/>
                </a:cubicBezTo>
                <a:cubicBezTo>
                  <a:pt x="1243663" y="59915"/>
                  <a:pt x="1224833" y="79619"/>
                  <a:pt x="1201717" y="88135"/>
                </a:cubicBezTo>
                <a:cubicBezTo>
                  <a:pt x="1154848" y="105402"/>
                  <a:pt x="1105674" y="115793"/>
                  <a:pt x="1058498" y="132202"/>
                </a:cubicBezTo>
                <a:cubicBezTo>
                  <a:pt x="1021141" y="145196"/>
                  <a:pt x="985660" y="163204"/>
                  <a:pt x="948329" y="176270"/>
                </a:cubicBezTo>
                <a:cubicBezTo>
                  <a:pt x="845888" y="212124"/>
                  <a:pt x="854037" y="207052"/>
                  <a:pt x="761043" y="220337"/>
                </a:cubicBezTo>
                <a:cubicBezTo>
                  <a:pt x="672908" y="209320"/>
                  <a:pt x="584394" y="200998"/>
                  <a:pt x="496638" y="187286"/>
                </a:cubicBezTo>
                <a:cubicBezTo>
                  <a:pt x="466719" y="182611"/>
                  <a:pt x="438010" y="172062"/>
                  <a:pt x="408503" y="165253"/>
                </a:cubicBezTo>
                <a:cubicBezTo>
                  <a:pt x="390258" y="161043"/>
                  <a:pt x="371780" y="157908"/>
                  <a:pt x="353419" y="154236"/>
                </a:cubicBezTo>
                <a:cubicBezTo>
                  <a:pt x="283645" y="157908"/>
                  <a:pt x="213681" y="158927"/>
                  <a:pt x="144098" y="165253"/>
                </a:cubicBezTo>
                <a:cubicBezTo>
                  <a:pt x="132533" y="166304"/>
                  <a:pt x="121131" y="170509"/>
                  <a:pt x="111048" y="176270"/>
                </a:cubicBezTo>
                <a:cubicBezTo>
                  <a:pt x="95106" y="185380"/>
                  <a:pt x="80798" y="197229"/>
                  <a:pt x="66980" y="209320"/>
                </a:cubicBezTo>
                <a:cubicBezTo>
                  <a:pt x="51346" y="223000"/>
                  <a:pt x="37602" y="238699"/>
                  <a:pt x="22913" y="253388"/>
                </a:cubicBezTo>
                <a:cubicBezTo>
                  <a:pt x="23216" y="269154"/>
                  <a:pt x="41707" y="1260488"/>
                  <a:pt x="44946" y="1322024"/>
                </a:cubicBezTo>
                <a:cubicBezTo>
                  <a:pt x="47294" y="1366637"/>
                  <a:pt x="60662" y="1410000"/>
                  <a:pt x="66980" y="1454226"/>
                </a:cubicBezTo>
                <a:cubicBezTo>
                  <a:pt x="91274" y="1624284"/>
                  <a:pt x="63871" y="1489707"/>
                  <a:pt x="89014" y="1707614"/>
                </a:cubicBezTo>
                <a:cubicBezTo>
                  <a:pt x="94135" y="1751995"/>
                  <a:pt x="111048" y="1839817"/>
                  <a:pt x="111048" y="1839817"/>
                </a:cubicBezTo>
                <a:cubicBezTo>
                  <a:pt x="107376" y="1983036"/>
                  <a:pt x="103015" y="2126239"/>
                  <a:pt x="100031" y="2269474"/>
                </a:cubicBezTo>
                <a:cubicBezTo>
                  <a:pt x="95670" y="2478781"/>
                  <a:pt x="95874" y="2688196"/>
                  <a:pt x="89014" y="2897436"/>
                </a:cubicBezTo>
                <a:cubicBezTo>
                  <a:pt x="88518" y="2912569"/>
                  <a:pt x="81282" y="2926722"/>
                  <a:pt x="77997" y="2941503"/>
                </a:cubicBezTo>
                <a:cubicBezTo>
                  <a:pt x="54196" y="3048607"/>
                  <a:pt x="83975" y="2945601"/>
                  <a:pt x="33929" y="3095739"/>
                </a:cubicBezTo>
                <a:lnTo>
                  <a:pt x="22913" y="3128790"/>
                </a:lnTo>
                <a:cubicBezTo>
                  <a:pt x="19241" y="3209580"/>
                  <a:pt x="17870" y="3290508"/>
                  <a:pt x="11896" y="3371161"/>
                </a:cubicBezTo>
                <a:cubicBezTo>
                  <a:pt x="10513" y="3389835"/>
                  <a:pt x="879" y="3407520"/>
                  <a:pt x="879" y="3426245"/>
                </a:cubicBezTo>
                <a:cubicBezTo>
                  <a:pt x="879" y="3694347"/>
                  <a:pt x="-4622" y="3962884"/>
                  <a:pt x="11896" y="4230477"/>
                </a:cubicBezTo>
                <a:cubicBezTo>
                  <a:pt x="13920" y="4263261"/>
                  <a:pt x="43764" y="4288115"/>
                  <a:pt x="55963" y="4318612"/>
                </a:cubicBezTo>
                <a:cubicBezTo>
                  <a:pt x="97831" y="4423281"/>
                  <a:pt x="52946" y="4332044"/>
                  <a:pt x="111048" y="4406747"/>
                </a:cubicBezTo>
                <a:cubicBezTo>
                  <a:pt x="127306" y="4427650"/>
                  <a:pt x="140898" y="4450507"/>
                  <a:pt x="155115" y="4472848"/>
                </a:cubicBezTo>
                <a:cubicBezTo>
                  <a:pt x="187398" y="4523578"/>
                  <a:pt x="185660" y="4522920"/>
                  <a:pt x="210199" y="4572000"/>
                </a:cubicBezTo>
                <a:cubicBezTo>
                  <a:pt x="213871" y="4597706"/>
                  <a:pt x="218498" y="4623294"/>
                  <a:pt x="221216" y="4649118"/>
                </a:cubicBezTo>
                <a:cubicBezTo>
                  <a:pt x="224335" y="4678749"/>
                  <a:pt x="231883" y="4812972"/>
                  <a:pt x="243250" y="4858438"/>
                </a:cubicBezTo>
                <a:cubicBezTo>
                  <a:pt x="257711" y="4916281"/>
                  <a:pt x="262677" y="4903452"/>
                  <a:pt x="287317" y="4946573"/>
                </a:cubicBezTo>
                <a:cubicBezTo>
                  <a:pt x="296439" y="4962537"/>
                  <a:pt x="315424" y="5009181"/>
                  <a:pt x="331385" y="5023691"/>
                </a:cubicBezTo>
                <a:cubicBezTo>
                  <a:pt x="354884" y="5045054"/>
                  <a:pt x="456766" y="5123128"/>
                  <a:pt x="496638" y="5144877"/>
                </a:cubicBezTo>
                <a:cubicBezTo>
                  <a:pt x="513999" y="5154347"/>
                  <a:pt x="533651" y="5158879"/>
                  <a:pt x="551722" y="5166911"/>
                </a:cubicBezTo>
                <a:cubicBezTo>
                  <a:pt x="625789" y="5199829"/>
                  <a:pt x="564686" y="5181168"/>
                  <a:pt x="639857" y="5199961"/>
                </a:cubicBezTo>
                <a:cubicBezTo>
                  <a:pt x="691269" y="5192616"/>
                  <a:pt x="742349" y="5182362"/>
                  <a:pt x="794093" y="5177927"/>
                </a:cubicBezTo>
                <a:cubicBezTo>
                  <a:pt x="1101308" y="5151595"/>
                  <a:pt x="934191" y="5192985"/>
                  <a:pt x="1102566" y="5144877"/>
                </a:cubicBezTo>
                <a:cubicBezTo>
                  <a:pt x="1157650" y="5148549"/>
                  <a:pt x="1212950" y="5149797"/>
                  <a:pt x="1267819" y="5155894"/>
                </a:cubicBezTo>
                <a:cubicBezTo>
                  <a:pt x="1377422" y="5168072"/>
                  <a:pt x="1225587" y="5157730"/>
                  <a:pt x="1289852" y="5155894"/>
                </a:cubicBezTo>
                <a:close/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93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info.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Lecturer: Fatemeh </a:t>
            </a:r>
            <a:r>
              <a:rPr lang="en-US" dirty="0" err="1"/>
              <a:t>Seyyedsalehi</a:t>
            </a:r>
            <a:endParaRPr lang="en-US" dirty="0"/>
          </a:p>
          <a:p>
            <a:pPr lvl="1"/>
            <a:r>
              <a:rPr lang="en-US" dirty="0"/>
              <a:t>Contact: </a:t>
            </a:r>
            <a:r>
              <a:rPr lang="en-US" dirty="0">
                <a:hlinkClick r:id="rId2"/>
              </a:rPr>
              <a:t>fateme.ssalehi@gmail.com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Head TA: Seyyed Reza </a:t>
            </a:r>
            <a:r>
              <a:rPr lang="en-US" dirty="0" err="1"/>
              <a:t>Tavakoli</a:t>
            </a:r>
            <a:endParaRPr lang="en-US" dirty="0"/>
          </a:p>
          <a:p>
            <a:pPr lvl="1"/>
            <a:r>
              <a:rPr lang="en-US" dirty="0"/>
              <a:t>Contact: </a:t>
            </a:r>
            <a:r>
              <a:rPr lang="en-US" b="0" i="0" dirty="0">
                <a:solidFill>
                  <a:srgbClr val="5E5E5E"/>
                </a:solidFill>
                <a:effectLst/>
                <a:hlinkClick r:id="rId3"/>
              </a:rPr>
              <a:t>seyedreza.shiyade@gmail.com</a:t>
            </a:r>
            <a:endParaRPr lang="en-US" b="0" i="0" dirty="0">
              <a:solidFill>
                <a:srgbClr val="5E5E5E"/>
              </a:solidFill>
              <a:effectLst/>
            </a:endParaRPr>
          </a:p>
          <a:p>
            <a:pPr lvl="1"/>
            <a:endParaRPr lang="en-US" dirty="0"/>
          </a:p>
          <a:p>
            <a:r>
              <a:rPr lang="en-US" dirty="0"/>
              <a:t>Course website: On </a:t>
            </a:r>
            <a:r>
              <a:rPr lang="en-US" dirty="0" err="1"/>
              <a:t>Quera</a:t>
            </a:r>
            <a:r>
              <a:rPr lang="en-US" dirty="0"/>
              <a:t> - </a:t>
            </a:r>
            <a:r>
              <a:rPr lang="en-US" dirty="0" err="1"/>
              <a:t>Github</a:t>
            </a:r>
            <a:endParaRPr lang="en-US" dirty="0"/>
          </a:p>
          <a:p>
            <a:pPr lvl="1" algn="l"/>
            <a:r>
              <a:rPr lang="en-US" dirty="0"/>
              <a:t>Tentative schedule, lectures</a:t>
            </a:r>
          </a:p>
          <a:p>
            <a:pPr lvl="1" algn="l"/>
            <a:r>
              <a:rPr lang="en-US" dirty="0"/>
              <a:t>Policies and rules</a:t>
            </a:r>
          </a:p>
          <a:p>
            <a:pPr lvl="1" algn="l"/>
            <a:r>
              <a:rPr lang="en-US" dirty="0"/>
              <a:t>Discussions</a:t>
            </a:r>
          </a:p>
          <a:p>
            <a:pPr lvl="1" algn="l"/>
            <a:r>
              <a:rPr lang="en-US" dirty="0"/>
              <a:t>HWs &amp; solutions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2</a:t>
            </a:fld>
            <a:endParaRPr lang="fa-IR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671BE2-2657-B34E-1104-2A7771296977}"/>
              </a:ext>
            </a:extLst>
          </p:cNvPr>
          <p:cNvCxnSpPr/>
          <p:nvPr/>
        </p:nvCxnSpPr>
        <p:spPr>
          <a:xfrm>
            <a:off x="612648" y="1143000"/>
            <a:ext cx="8074152" cy="0"/>
          </a:xfrm>
          <a:prstGeom prst="line">
            <a:avLst/>
          </a:prstGeom>
          <a:ln w="12700">
            <a:solidFill>
              <a:srgbClr val="A3CCD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917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4D5BD-8E69-1E60-E0FD-6F2B37C4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generation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05C96F-14C4-23A1-B8EC-3222A186A49A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Once we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We can </a:t>
                </a:r>
                <a:r>
                  <a:rPr lang="en-US" b="1" dirty="0"/>
                  <a:t>generate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that should look like a real sample</a:t>
                </a:r>
              </a:p>
              <a:p>
                <a:pPr lvl="1"/>
                <a:r>
                  <a:rPr lang="en-US" dirty="0"/>
                  <a:t>We can approximating the function (</a:t>
                </a:r>
                <a:r>
                  <a:rPr lang="en-US" b="1" dirty="0"/>
                  <a:t>density estimation </a:t>
                </a:r>
                <a:r>
                  <a:rPr lang="en-US" dirty="0"/>
                  <a:t>problem)  the density of a sample, i.e. the value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Useful in anomaly detection</a:t>
                </a:r>
              </a:p>
              <a:p>
                <a:pPr lvl="2"/>
                <a:r>
                  <a:rPr lang="en-US" dirty="0"/>
                  <a:t>However, generation is usually easier than density estimation problem</a:t>
                </a:r>
              </a:p>
              <a:p>
                <a:pPr lvl="1"/>
                <a:r>
                  <a:rPr lang="en-US" dirty="0"/>
                  <a:t>We can discover features of the space in an unsupervised manner.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05C96F-14C4-23A1-B8EC-3222A186A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617" r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0FCE4-AC7F-4E87-F091-5E32A64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20</a:t>
            </a:fld>
            <a:endParaRPr lang="fa-I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3DB573-F68A-C292-1D27-7CE132FB2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4365104"/>
            <a:ext cx="3960440" cy="243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36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E1FB5-2DB1-9D65-FB21-9E2A6390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of model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B1F4D-69C3-4712-83FB-472AE797FC6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We should represent distribution spaces in a way we could tackle with</a:t>
            </a:r>
          </a:p>
          <a:p>
            <a:pPr lvl="1"/>
            <a:r>
              <a:rPr lang="en-US" sz="2200" b="0" i="0" u="none" strike="noStrike" baseline="0" dirty="0">
                <a:solidFill>
                  <a:srgbClr val="000000"/>
                </a:solidFill>
              </a:rPr>
              <a:t>Optimization, generation, density estimation, inference, … </a:t>
            </a:r>
          </a:p>
          <a:p>
            <a:endParaRPr lang="en-US" sz="2900" dirty="0">
              <a:solidFill>
                <a:srgbClr val="333333"/>
              </a:solidFill>
            </a:endParaRPr>
          </a:p>
          <a:p>
            <a:r>
              <a:rPr lang="en-US" dirty="0"/>
              <a:t>Our approaches</a:t>
            </a:r>
          </a:p>
          <a:p>
            <a:pPr lvl="1"/>
            <a:r>
              <a:rPr lang="en-US" sz="2200" dirty="0"/>
              <a:t>Basic parametric distributions</a:t>
            </a:r>
          </a:p>
          <a:p>
            <a:pPr lvl="1"/>
            <a:r>
              <a:rPr lang="en-US" sz="2200" dirty="0"/>
              <a:t>Probabilistic graphical models </a:t>
            </a:r>
          </a:p>
          <a:p>
            <a:pPr lvl="1"/>
            <a:r>
              <a:rPr lang="en-US" sz="2200" dirty="0"/>
              <a:t>Deep neural networks  </a:t>
            </a:r>
          </a:p>
          <a:p>
            <a:endParaRPr lang="en-US" b="0" i="0" u="none" strike="noStrike" baseline="0" dirty="0">
              <a:solidFill>
                <a:srgbClr val="000000"/>
              </a:solidFill>
            </a:endParaRPr>
          </a:p>
          <a:p>
            <a:r>
              <a:rPr lang="en-US" b="0" i="0" u="none" strike="noStrike" baseline="0" dirty="0">
                <a:solidFill>
                  <a:srgbClr val="000000"/>
                </a:solidFill>
              </a:rPr>
              <a:t>Restricting to a parametric family of functions regularizes the problem.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84A54-5306-C46B-E2BC-2D0C14A0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21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82159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3ABF2-5A00-53A1-B970-F1BF817B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of model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18900-F81A-B701-E08C-7AD10B986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22</a:t>
            </a:fld>
            <a:endParaRPr lang="fa-I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5B25D-4D23-0D48-5435-E20067181923}"/>
              </a:ext>
            </a:extLst>
          </p:cNvPr>
          <p:cNvSpPr txBox="1"/>
          <p:nvPr/>
        </p:nvSpPr>
        <p:spPr>
          <a:xfrm>
            <a:off x="1043608" y="6361583"/>
            <a:ext cx="2519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dirty="0"/>
              <a:t>Ermon-Stanford-CS236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492998E-0D72-AC5A-99EA-338CD8EDC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08808"/>
            <a:ext cx="8229600" cy="4268464"/>
          </a:xfrm>
          <a:prstGeom prst="rect">
            <a:avLst/>
          </a:prstGeom>
          <a:ln>
            <a:solidFill>
              <a:srgbClr val="A3CCDD"/>
            </a:solidFill>
          </a:ln>
        </p:spPr>
      </p:pic>
    </p:spTree>
    <p:extLst>
      <p:ext uri="{BB962C8B-B14F-4D97-AF65-F5344CB8AC3E}">
        <p14:creationId xmlns:p14="http://schemas.microsoft.com/office/powerpoint/2010/main" val="4076065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3ABF2-5A00-53A1-B970-F1BF817B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of model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949DF-B63E-7130-7668-0E41D0A8DCE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18900-F81A-B701-E08C-7AD10B986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23</a:t>
            </a:fld>
            <a:endParaRPr lang="fa-I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5B25D-4D23-0D48-5435-E20067181923}"/>
              </a:ext>
            </a:extLst>
          </p:cNvPr>
          <p:cNvSpPr txBox="1"/>
          <p:nvPr/>
        </p:nvSpPr>
        <p:spPr>
          <a:xfrm>
            <a:off x="1043608" y="6361583"/>
            <a:ext cx="2519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dirty="0"/>
              <a:t>Ermon-Stanford-CS236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623FD-9A8F-1E04-3E06-27E644E89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19200"/>
            <a:ext cx="7704856" cy="5146574"/>
          </a:xfrm>
          <a:prstGeom prst="rect">
            <a:avLst/>
          </a:prstGeom>
          <a:ln>
            <a:solidFill>
              <a:srgbClr val="BAD6E2"/>
            </a:solidFill>
          </a:ln>
        </p:spPr>
      </p:pic>
    </p:spTree>
    <p:extLst>
      <p:ext uri="{BB962C8B-B14F-4D97-AF65-F5344CB8AC3E}">
        <p14:creationId xmlns:p14="http://schemas.microsoft.com/office/powerpoint/2010/main" val="2272348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3ABF2-5A00-53A1-B970-F1BF817B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of model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949DF-B63E-7130-7668-0E41D0A8DCE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18900-F81A-B701-E08C-7AD10B986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24</a:t>
            </a:fld>
            <a:endParaRPr lang="fa-I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5B25D-4D23-0D48-5435-E20067181923}"/>
              </a:ext>
            </a:extLst>
          </p:cNvPr>
          <p:cNvSpPr txBox="1"/>
          <p:nvPr/>
        </p:nvSpPr>
        <p:spPr>
          <a:xfrm>
            <a:off x="1043608" y="6361583"/>
            <a:ext cx="2519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dirty="0"/>
              <a:t>Ermon-Stanford-CS236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78030-9ED1-D9EE-B5A0-E3829CE4A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45" y="1196752"/>
            <a:ext cx="7958795" cy="5192916"/>
          </a:xfrm>
          <a:prstGeom prst="rect">
            <a:avLst/>
          </a:prstGeom>
          <a:ln>
            <a:solidFill>
              <a:srgbClr val="A3CCDD"/>
            </a:solidFill>
          </a:ln>
        </p:spPr>
      </p:pic>
    </p:spTree>
    <p:extLst>
      <p:ext uri="{BB962C8B-B14F-4D97-AF65-F5344CB8AC3E}">
        <p14:creationId xmlns:p14="http://schemas.microsoft.com/office/powerpoint/2010/main" val="3003430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3ABF2-5A00-53A1-B970-F1BF817B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of model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949DF-B63E-7130-7668-0E41D0A8DCE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18900-F81A-B701-E08C-7AD10B986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25</a:t>
            </a:fld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1FE15-8CAF-0381-3AEC-E7E9858DA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60" y="1215044"/>
            <a:ext cx="7883280" cy="5094276"/>
          </a:xfrm>
          <a:prstGeom prst="rect">
            <a:avLst/>
          </a:prstGeom>
          <a:ln>
            <a:solidFill>
              <a:srgbClr val="BAD6E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45B25D-4D23-0D48-5435-E20067181923}"/>
              </a:ext>
            </a:extLst>
          </p:cNvPr>
          <p:cNvSpPr txBox="1"/>
          <p:nvPr/>
        </p:nvSpPr>
        <p:spPr>
          <a:xfrm>
            <a:off x="1043608" y="6289575"/>
            <a:ext cx="2519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dirty="0"/>
              <a:t>Ermon-Stanford-CS236</a:t>
            </a:r>
          </a:p>
        </p:txBody>
      </p:sp>
    </p:spTree>
    <p:extLst>
      <p:ext uri="{BB962C8B-B14F-4D97-AF65-F5344CB8AC3E}">
        <p14:creationId xmlns:p14="http://schemas.microsoft.com/office/powerpoint/2010/main" val="2105184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95E3-DFF4-11C9-EB88-AD2886D36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of model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6C69B-11F3-017D-A58A-CEE68FEE40F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By factorizing joint distributions with independency assumption, </a:t>
            </a:r>
          </a:p>
          <a:p>
            <a:pPr lvl="1"/>
            <a:r>
              <a:rPr lang="en-US" dirty="0"/>
              <a:t>We </a:t>
            </a:r>
            <a:r>
              <a:rPr lang="en-US" b="1" dirty="0"/>
              <a:t>assume a structure for the problem domain</a:t>
            </a:r>
          </a:p>
          <a:p>
            <a:pPr lvl="1"/>
            <a:r>
              <a:rPr lang="en-US" dirty="0"/>
              <a:t>We regularize the problem</a:t>
            </a:r>
          </a:p>
          <a:p>
            <a:pPr lvl="1"/>
            <a:r>
              <a:rPr lang="en-US" dirty="0"/>
              <a:t>We simplify the hypothesis (distributions) space</a:t>
            </a:r>
          </a:p>
          <a:p>
            <a:pPr lvl="1"/>
            <a:endParaRPr lang="en-US" dirty="0"/>
          </a:p>
          <a:p>
            <a:r>
              <a:rPr lang="en-US" dirty="0"/>
              <a:t>Probabilistic graphical models</a:t>
            </a:r>
          </a:p>
          <a:p>
            <a:pPr lvl="1"/>
            <a:r>
              <a:rPr lang="en-US" dirty="0"/>
              <a:t>A way to represent a factorized joint distribution over as system of random variables with independency assumptions</a:t>
            </a:r>
          </a:p>
          <a:p>
            <a:pPr lvl="1"/>
            <a:r>
              <a:rPr lang="en-US" dirty="0"/>
              <a:t>We will introduce them first</a:t>
            </a:r>
          </a:p>
          <a:p>
            <a:pPr lvl="1"/>
            <a:endParaRPr lang="en-US" dirty="0"/>
          </a:p>
          <a:p>
            <a:r>
              <a:rPr lang="en-US" dirty="0"/>
              <a:t>Deep neural network</a:t>
            </a:r>
          </a:p>
          <a:p>
            <a:pPr lvl="1"/>
            <a:r>
              <a:rPr lang="en-US" dirty="0"/>
              <a:t>More complicated and descriptive tool for representation of a model family.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4C03F-FF78-91B7-1F99-DD901802A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26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503460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3B12D-64D2-90F0-4BDA-91E2B5EC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F5008-68EB-6847-965B-E66281E9BA0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Probabilistic graphical models </a:t>
            </a:r>
          </a:p>
          <a:p>
            <a:pPr lvl="1"/>
            <a:r>
              <a:rPr lang="en-US" dirty="0"/>
              <a:t>Directed (Bayesian networks)</a:t>
            </a:r>
          </a:p>
          <a:p>
            <a:pPr lvl="1"/>
            <a:r>
              <a:rPr lang="en-US" dirty="0"/>
              <a:t>Undirected (Markov random fields)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5B24B-CE38-5E62-2518-17C69AB93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27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58727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99382-BF3A-0657-F8BB-4E92B4325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9C91A-12BF-A5D1-F8D7-ADA2C4A68AF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dirty="0"/>
              <a:t>Mid-term exam: 	 	            			     4</a:t>
            </a:r>
          </a:p>
          <a:p>
            <a:pPr algn="l"/>
            <a:r>
              <a:rPr lang="en-US" dirty="0"/>
              <a:t>Final exam: 			  		     6</a:t>
            </a:r>
          </a:p>
          <a:p>
            <a:pPr algn="l"/>
            <a:r>
              <a:rPr lang="en-US" dirty="0"/>
              <a:t>Homework (5 practical and conceptual HWs):    7.5</a:t>
            </a:r>
          </a:p>
          <a:p>
            <a:pPr algn="l"/>
            <a:r>
              <a:rPr lang="en-US" dirty="0"/>
              <a:t>4 tiny quizzes:			  		     1 </a:t>
            </a:r>
          </a:p>
          <a:p>
            <a:pPr algn="l"/>
            <a:r>
              <a:rPr lang="en-US" dirty="0"/>
              <a:t>Presentation: 			    		     1</a:t>
            </a:r>
          </a:p>
          <a:p>
            <a:pPr algn="l"/>
            <a:r>
              <a:rPr lang="en-US" dirty="0"/>
              <a:t>Class attendance: 			   	     0.5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0C3DF-6FF2-ABB6-4438-44967BEC3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28125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3B70-C4ED-1AD7-28B7-FE281BBFE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Text books and related courses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EF6E5-B474-59EA-416B-9C2D248AFB8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tabLst>
                <a:tab pos="457200" algn="l"/>
              </a:tabLst>
            </a:pPr>
            <a:r>
              <a:rPr lang="en-US" dirty="0"/>
              <a:t>Books:</a:t>
            </a:r>
          </a:p>
          <a:p>
            <a:pPr lvl="1">
              <a:lnSpc>
                <a:spcPct val="107000"/>
              </a:lnSpc>
              <a:tabLst>
                <a:tab pos="457200" algn="l"/>
              </a:tabLst>
            </a:pPr>
            <a:r>
              <a:rPr lang="en-US" dirty="0"/>
              <a:t>Bishop, Christopher M. and Hugh Bishop, Deep Learning: Foundations and Concepts, Springer </a:t>
            </a:r>
          </a:p>
          <a:p>
            <a:pPr lvl="1">
              <a:lnSpc>
                <a:spcPct val="107000"/>
              </a:lnSpc>
              <a:tabLst>
                <a:tab pos="457200" algn="l"/>
              </a:tabLst>
            </a:pPr>
            <a:r>
              <a:rPr lang="en-US" dirty="0"/>
              <a:t>Murphy, Kevin P, Probabilistic Machine Learning: Advanced Topics, The MIT Press </a:t>
            </a:r>
          </a:p>
          <a:p>
            <a:pPr lvl="1">
              <a:lnSpc>
                <a:spcPct val="107000"/>
              </a:lnSpc>
              <a:tabLst>
                <a:tab pos="457200" algn="l"/>
              </a:tabLst>
            </a:pPr>
            <a:r>
              <a:rPr lang="en-US" dirty="0"/>
              <a:t>Tomczak, Jakub M., Deep Generative Modeling, Springer </a:t>
            </a:r>
          </a:p>
          <a:p>
            <a:pPr lvl="1">
              <a:lnSpc>
                <a:spcPct val="107000"/>
              </a:lnSpc>
              <a:tabLst>
                <a:tab pos="457200" algn="l"/>
              </a:tabLst>
            </a:pPr>
            <a:r>
              <a:rPr lang="en-US" dirty="0"/>
              <a:t>Koller D., Friedman N., Probabilistic Graphical Models, Principles and Techniques, The MIT Press</a:t>
            </a:r>
          </a:p>
          <a:p>
            <a:pPr marL="0" marR="0" lvl="0" indent="0">
              <a:lnSpc>
                <a:spcPct val="107000"/>
              </a:lnSpc>
              <a:spcAft>
                <a:spcPts val="0"/>
              </a:spcAft>
              <a:buNone/>
              <a:tabLst>
                <a:tab pos="457200" algn="l"/>
              </a:tabLst>
            </a:pPr>
            <a:endParaRPr lang="en-US" sz="2000" dirty="0"/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Courses with similar topics from other institutions:</a:t>
            </a:r>
            <a:endParaRPr lang="en-US" b="0" i="0" u="none" strike="noStrike" dirty="0">
              <a:solidFill>
                <a:srgbClr val="B292CA"/>
              </a:solidFill>
              <a:effectLst/>
            </a:endParaRPr>
          </a:p>
          <a:p>
            <a:pPr lvl="1" algn="l"/>
            <a:r>
              <a:rPr lang="en-US" b="0" i="0" u="none" strike="noStrike" dirty="0">
                <a:effectLst/>
              </a:rPr>
              <a:t>Stanford CS-236</a:t>
            </a:r>
            <a:r>
              <a:rPr lang="en-US" b="0" i="0" dirty="0">
                <a:effectLst/>
              </a:rPr>
              <a:t>: Deep Generative Models</a:t>
            </a:r>
          </a:p>
          <a:p>
            <a:pPr lvl="1" algn="l"/>
            <a:r>
              <a:rPr lang="en-US" kern="100" dirty="0">
                <a:effectLst/>
                <a:cs typeface="Arial" panose="020B0604020202020204" pitchFamily="34" charset="0"/>
              </a:rPr>
              <a:t>Washington CSE-599: Generative Models</a:t>
            </a:r>
          </a:p>
          <a:p>
            <a:pPr lvl="1" algn="l"/>
            <a:r>
              <a:rPr lang="en-US" b="0" i="0" u="none" strike="noStrike" dirty="0">
                <a:effectLst/>
              </a:rPr>
              <a:t>Tehran university</a:t>
            </a:r>
            <a:r>
              <a:rPr lang="en-US" b="0" i="0" u="none" strike="noStrike" kern="100" dirty="0">
                <a:cs typeface="Arial" panose="020B0604020202020204" pitchFamily="34" charset="0"/>
              </a:rPr>
              <a:t>: Deep generative models</a:t>
            </a:r>
          </a:p>
          <a:p>
            <a:pPr lvl="1" algn="l"/>
            <a:r>
              <a:rPr lang="en-US" b="0" i="0" u="none" strike="noStrike" dirty="0">
                <a:effectLst/>
              </a:rPr>
              <a:t>Berkeley CS 294-158</a:t>
            </a:r>
            <a:r>
              <a:rPr lang="en-US" b="0" i="0" dirty="0">
                <a:effectLst/>
              </a:rPr>
              <a:t>: Deep Unsupervised Learning</a:t>
            </a:r>
            <a:endParaRPr lang="en-US" kern="100" dirty="0">
              <a:effectLst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1F082-DC1C-531D-7736-04563D87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0630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95131-84A2-36FB-9F87-59148043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DD965-6636-2DF8-90BA-2C3153D7469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sz="2800" dirty="0"/>
              <a:t>We should understand complex and unstructured phenomenon to be able to generate them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Audio signals</a:t>
            </a:r>
          </a:p>
          <a:p>
            <a:pPr algn="l"/>
            <a:endParaRPr lang="en-US" sz="2800" dirty="0"/>
          </a:p>
          <a:p>
            <a:pPr algn="l"/>
            <a:endParaRPr lang="en-US" sz="2800" dirty="0"/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Natural images </a:t>
            </a:r>
          </a:p>
          <a:p>
            <a:pPr algn="l"/>
            <a:endParaRPr lang="en-US" sz="2800" dirty="0"/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Natural languages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0916A-8377-A452-585E-862B5E8A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5</a:t>
            </a:fld>
            <a:endParaRPr lang="fa-I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623CB-37CB-CE34-A123-701EEB75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060848"/>
            <a:ext cx="3269465" cy="1835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53787C-A342-11CE-09BD-7B4AD90BE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492" y="4093834"/>
            <a:ext cx="1906029" cy="20894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6EA41E-AFDD-4620-2D65-69D53AD4D748}"/>
              </a:ext>
            </a:extLst>
          </p:cNvPr>
          <p:cNvSpPr txBox="1"/>
          <p:nvPr/>
        </p:nvSpPr>
        <p:spPr>
          <a:xfrm>
            <a:off x="3511912" y="6008080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cs typeface="B Nazanin" panose="00000400000000000000" pitchFamily="2" charset="-78"/>
              </a:rPr>
              <a:t>به نام آنکه جان را فکرت آموخت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07138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2CBE6-6B80-A118-CC35-7EB8E7A6B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2A0F8-47E9-1716-56C1-66EDC04819B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Our tools to understand phenomenon is statistics </a:t>
            </a:r>
          </a:p>
          <a:p>
            <a:pPr lvl="1"/>
            <a:r>
              <a:rPr lang="en-US" dirty="0"/>
              <a:t>In contrast to rule based techniques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We use probability distributions to describe any thing</a:t>
            </a:r>
          </a:p>
          <a:p>
            <a:pPr lvl="1"/>
            <a:r>
              <a:rPr lang="en-US" dirty="0"/>
              <a:t>Images </a:t>
            </a:r>
          </a:p>
          <a:p>
            <a:pPr lvl="1"/>
            <a:r>
              <a:rPr lang="en-US" dirty="0"/>
              <a:t>Sentences </a:t>
            </a:r>
          </a:p>
          <a:p>
            <a:pPr lvl="1"/>
            <a:r>
              <a:rPr lang="en-US" dirty="0"/>
              <a:t>Videos </a:t>
            </a:r>
          </a:p>
          <a:p>
            <a:pPr lvl="1"/>
            <a:r>
              <a:rPr lang="en-US" dirty="0"/>
              <a:t>Audios</a:t>
            </a:r>
          </a:p>
          <a:p>
            <a:pPr lvl="1"/>
            <a:r>
              <a:rPr lang="en-US" dirty="0"/>
              <a:t> 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9C032-AC53-00C0-CE66-E38AB306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6</a:t>
            </a:fld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5A203-465C-BC57-B06B-C8DE89332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159" y="2132856"/>
            <a:ext cx="4177306" cy="1440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DDAA80-43D1-7160-3160-E12D640B697A}"/>
              </a:ext>
            </a:extLst>
          </p:cNvPr>
          <p:cNvSpPr txBox="1"/>
          <p:nvPr/>
        </p:nvSpPr>
        <p:spPr>
          <a:xfrm>
            <a:off x="7577302" y="3296017"/>
            <a:ext cx="1891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200" dirty="0"/>
              <a:t>Ermon-Stanford-CS236</a:t>
            </a:r>
          </a:p>
        </p:txBody>
      </p:sp>
    </p:spTree>
    <p:extLst>
      <p:ext uri="{BB962C8B-B14F-4D97-AF65-F5344CB8AC3E}">
        <p14:creationId xmlns:p14="http://schemas.microsoft.com/office/powerpoint/2010/main" val="1472082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BE7C-196C-D025-E95C-205B3E05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3263E-AE53-F7D3-83E1-A07E35C0FDC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 generative models are learned from data</a:t>
            </a:r>
          </a:p>
          <a:p>
            <a:r>
              <a:rPr lang="en-US" dirty="0"/>
              <a:t>Priors are always necessary, but there is a spectrum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A697C-F2AD-1EE1-357C-F92B2494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7</a:t>
            </a:fld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C88B5-9874-2D99-32F3-4ACB0CC91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276872"/>
            <a:ext cx="7068536" cy="3696216"/>
          </a:xfrm>
          <a:prstGeom prst="rect">
            <a:avLst/>
          </a:prstGeom>
          <a:ln>
            <a:solidFill>
              <a:srgbClr val="BAD6E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BC906B-6F8E-7650-DA46-04542485A80F}"/>
              </a:ext>
            </a:extLst>
          </p:cNvPr>
          <p:cNvSpPr txBox="1"/>
          <p:nvPr/>
        </p:nvSpPr>
        <p:spPr>
          <a:xfrm>
            <a:off x="1240598" y="6063883"/>
            <a:ext cx="2519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dirty="0"/>
              <a:t>Ermon-Stanford-CS236</a:t>
            </a:r>
          </a:p>
        </p:txBody>
      </p:sp>
    </p:spTree>
    <p:extLst>
      <p:ext uri="{BB962C8B-B14F-4D97-AF65-F5344CB8AC3E}">
        <p14:creationId xmlns:p14="http://schemas.microsoft.com/office/powerpoint/2010/main" val="1914197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7249-0053-23F1-9C1C-F741EE70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generative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D10CE7-C8EF-03DE-8655-FF79BDBE6B83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statistical generative model is a probability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is generative because </a:t>
                </a:r>
                <a:r>
                  <a:rPr lang="en-US" dirty="0">
                    <a:solidFill>
                      <a:srgbClr val="FF0000"/>
                    </a:solidFill>
                  </a:rPr>
                  <a:t>sampling from p(x) generates new images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D10CE7-C8EF-03DE-8655-FF79BDBE6B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2CE5C-FFAF-9734-78DB-77990F6A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8</a:t>
            </a:fld>
            <a:endParaRPr lang="fa-IR"/>
          </a:p>
        </p:txBody>
      </p:sp>
      <p:pic>
        <p:nvPicPr>
          <p:cNvPr id="5" name="Picture 4" descr="7: Examples in the ImageNet dataset ...">
            <a:extLst>
              <a:ext uri="{FF2B5EF4-FFF2-40B4-BE49-F238E27FC236}">
                <a16:creationId xmlns:a16="http://schemas.microsoft.com/office/drawing/2014/main" id="{AB5A504F-BA9C-2B40-500E-3151A1225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185" y="3746637"/>
            <a:ext cx="21621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3D Gaussian distribution ...">
            <a:extLst>
              <a:ext uri="{FF2B5EF4-FFF2-40B4-BE49-F238E27FC236}">
                <a16:creationId xmlns:a16="http://schemas.microsoft.com/office/drawing/2014/main" id="{4F1001ED-B2EB-E361-76A1-E8E6E0F30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815" y="2996952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A4B16D-1EB9-2955-B421-5181B1C3B89F}"/>
              </a:ext>
            </a:extLst>
          </p:cNvPr>
          <p:cNvSpPr/>
          <p:nvPr/>
        </p:nvSpPr>
        <p:spPr>
          <a:xfrm>
            <a:off x="2880911" y="4925790"/>
            <a:ext cx="1296144" cy="5510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6F0A3B-72D6-5736-3287-18D18FABA1CF}"/>
              </a:ext>
            </a:extLst>
          </p:cNvPr>
          <p:cNvCxnSpPr>
            <a:stCxn id="7" idx="3"/>
          </p:cNvCxnSpPr>
          <p:nvPr/>
        </p:nvCxnSpPr>
        <p:spPr>
          <a:xfrm>
            <a:off x="4177055" y="5201333"/>
            <a:ext cx="1055559" cy="12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C14726-9BDB-F799-B3DC-C69960131D02}"/>
                  </a:ext>
                </a:extLst>
              </p:cNvPr>
              <p:cNvSpPr txBox="1"/>
              <p:nvPr/>
            </p:nvSpPr>
            <p:spPr>
              <a:xfrm>
                <a:off x="1242983" y="499661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C14726-9BDB-F799-B3DC-C69960131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983" y="4996617"/>
                <a:ext cx="4572000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575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5A78-B980-C135-86B0-8A5D8A00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6C1E1-617B-9B8E-4407-15A5F1BBB4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>
                <a:latin typeface="Aptos Display" panose="020B0004020202020204" pitchFamily="34" charset="0"/>
              </a:rPr>
              <a:t>We also can control the process of generation  </a:t>
            </a:r>
          </a:p>
          <a:p>
            <a:pPr lvl="1"/>
            <a:r>
              <a:rPr lang="en-US" sz="2400" dirty="0">
                <a:latin typeface="Aptos Display" panose="020B0004020202020204" pitchFamily="34" charset="0"/>
              </a:rPr>
              <a:t>Conditional generative models</a:t>
            </a:r>
          </a:p>
          <a:p>
            <a:endParaRPr lang="en-US" sz="2800" dirty="0">
              <a:latin typeface="Aptos Display" panose="020B00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2FD7F-0714-AFEF-2053-2F569E363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9</a:t>
            </a:fld>
            <a:endParaRPr lang="fa-IR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736C8CB-19CF-0365-6CFC-4B12E1F718F7}"/>
              </a:ext>
            </a:extLst>
          </p:cNvPr>
          <p:cNvSpPr txBox="1">
            <a:spLocks/>
          </p:cNvSpPr>
          <p:nvPr/>
        </p:nvSpPr>
        <p:spPr>
          <a:xfrm>
            <a:off x="1159397" y="6246453"/>
            <a:ext cx="1981200" cy="365760"/>
          </a:xfrm>
          <a:prstGeom prst="rect">
            <a:avLst/>
          </a:prstGeom>
        </p:spPr>
        <p:txBody>
          <a:bodyPr vert="horz"/>
          <a:lstStyle>
            <a:defPPr>
              <a:defRPr lang="fa-IR"/>
            </a:defPPr>
            <a:lvl1pPr marL="0" algn="l" defTabSz="914400" rtl="1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E77CE5-2329-4D23-AA39-0EC531EB1FCF}" type="slidenum">
              <a:rPr lang="fa-IR" smtClean="0"/>
              <a:pPr/>
              <a:t>9</a:t>
            </a:fld>
            <a:endParaRPr lang="fa-IR"/>
          </a:p>
        </p:txBody>
      </p:sp>
      <p:pic>
        <p:nvPicPr>
          <p:cNvPr id="6" name="Picture 2" descr="of cats from ImageNet ...">
            <a:extLst>
              <a:ext uri="{FF2B5EF4-FFF2-40B4-BE49-F238E27FC236}">
                <a16:creationId xmlns:a16="http://schemas.microsoft.com/office/drawing/2014/main" id="{92B93202-2793-498F-3D99-39AB0B8C0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247" y="4111191"/>
            <a:ext cx="370522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): probability density function of 3 ...">
            <a:extLst>
              <a:ext uri="{FF2B5EF4-FFF2-40B4-BE49-F238E27FC236}">
                <a16:creationId xmlns:a16="http://schemas.microsoft.com/office/drawing/2014/main" id="{A2D6044C-D95F-7696-6A35-96057C40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428" y="2492896"/>
            <a:ext cx="2518338" cy="188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04D88E-AF9E-29A1-8458-52416ABF647C}"/>
              </a:ext>
            </a:extLst>
          </p:cNvPr>
          <p:cNvSpPr/>
          <p:nvPr/>
        </p:nvSpPr>
        <p:spPr>
          <a:xfrm>
            <a:off x="2382445" y="4597544"/>
            <a:ext cx="1296144" cy="5510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188F47-4047-5B61-82CC-99A7D0B2DBDB}"/>
              </a:ext>
            </a:extLst>
          </p:cNvPr>
          <p:cNvCxnSpPr>
            <a:stCxn id="8" idx="3"/>
          </p:cNvCxnSpPr>
          <p:nvPr/>
        </p:nvCxnSpPr>
        <p:spPr>
          <a:xfrm>
            <a:off x="3678589" y="4873087"/>
            <a:ext cx="1055559" cy="12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2B7173-C28A-DE04-B527-42F42B80705B}"/>
              </a:ext>
            </a:extLst>
          </p:cNvPr>
          <p:cNvCxnSpPr/>
          <p:nvPr/>
        </p:nvCxnSpPr>
        <p:spPr>
          <a:xfrm flipV="1">
            <a:off x="3030517" y="5119303"/>
            <a:ext cx="0" cy="108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9F882A-602B-1D61-75D8-7A183A3149DC}"/>
              </a:ext>
            </a:extLst>
          </p:cNvPr>
          <p:cNvSpPr txBox="1"/>
          <p:nvPr/>
        </p:nvSpPr>
        <p:spPr>
          <a:xfrm>
            <a:off x="2293019" y="626213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Control signal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A434AC-3A15-DFCF-55F8-75F30D78A1FE}"/>
                  </a:ext>
                </a:extLst>
              </p:cNvPr>
              <p:cNvSpPr txBox="1"/>
              <p:nvPr/>
            </p:nvSpPr>
            <p:spPr>
              <a:xfrm>
                <a:off x="743436" y="4640659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A434AC-3A15-DFCF-55F8-75F30D78A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6" y="4640659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7772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54842</TotalTime>
  <Words>1064</Words>
  <Application>Microsoft Office PowerPoint</Application>
  <PresentationFormat>On-screen Show (4:3)</PresentationFormat>
  <Paragraphs>212</Paragraphs>
  <Slides>27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46" baseType="lpstr">
      <vt:lpstr>Aptos Display</vt:lpstr>
      <vt:lpstr>Arial</vt:lpstr>
      <vt:lpstr>B Nazanin</vt:lpstr>
      <vt:lpstr>Bookman Old Style</vt:lpstr>
      <vt:lpstr>Calibri</vt:lpstr>
      <vt:lpstr>Calibri Light</vt:lpstr>
      <vt:lpstr>Cambria Math</vt:lpstr>
      <vt:lpstr>crimson</vt:lpstr>
      <vt:lpstr>Gill Sans MT</vt:lpstr>
      <vt:lpstr>Inter</vt:lpstr>
      <vt:lpstr>Soehne</vt:lpstr>
      <vt:lpstr>Söhne</vt:lpstr>
      <vt:lpstr>Source Sans Pro</vt:lpstr>
      <vt:lpstr>Wingdings</vt:lpstr>
      <vt:lpstr>Wingdings 3</vt:lpstr>
      <vt:lpstr>Origin</vt:lpstr>
      <vt:lpstr>3_Custom Design</vt:lpstr>
      <vt:lpstr>2_Custom Design</vt:lpstr>
      <vt:lpstr>Custom Design</vt:lpstr>
      <vt:lpstr>PowerPoint Presentation</vt:lpstr>
      <vt:lpstr>Course info.</vt:lpstr>
      <vt:lpstr>Grading policy</vt:lpstr>
      <vt:lpstr>Text books and related courses</vt:lpstr>
      <vt:lpstr>Introduction</vt:lpstr>
      <vt:lpstr>Introduction</vt:lpstr>
      <vt:lpstr>Statistical generative models</vt:lpstr>
      <vt:lpstr>Statistical generative models</vt:lpstr>
      <vt:lpstr>Statistical generative models</vt:lpstr>
      <vt:lpstr>Generative model examples Image generation</vt:lpstr>
      <vt:lpstr>Generative model examples Image generation</vt:lpstr>
      <vt:lpstr>Generative model examples Video generation</vt:lpstr>
      <vt:lpstr>Generative model examples Video generation</vt:lpstr>
      <vt:lpstr>Generative model examples Code generation</vt:lpstr>
      <vt:lpstr>Generative model examples Language generation</vt:lpstr>
      <vt:lpstr>Generative model examples Speech generation</vt:lpstr>
      <vt:lpstr>Foundation models</vt:lpstr>
      <vt:lpstr>Course overview</vt:lpstr>
      <vt:lpstr>The generation problem</vt:lpstr>
      <vt:lpstr>The generation problem</vt:lpstr>
      <vt:lpstr>Representation of model space</vt:lpstr>
      <vt:lpstr>Representation of model space</vt:lpstr>
      <vt:lpstr>Representation of model space</vt:lpstr>
      <vt:lpstr>Representation of model space</vt:lpstr>
      <vt:lpstr>Representation of model space</vt:lpstr>
      <vt:lpstr>Representation of model space</vt:lpstr>
      <vt:lpstr>Next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Mahdieh</dc:creator>
  <cp:lastModifiedBy>Fatemeh</cp:lastModifiedBy>
  <cp:revision>700</cp:revision>
  <cp:lastPrinted>2019-10-12T02:53:23Z</cp:lastPrinted>
  <dcterms:created xsi:type="dcterms:W3CDTF">2012-08-18T13:21:07Z</dcterms:created>
  <dcterms:modified xsi:type="dcterms:W3CDTF">2024-09-23T05:21:32Z</dcterms:modified>
</cp:coreProperties>
</file>